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59" r:id="rId3"/>
    <p:sldId id="266" r:id="rId4"/>
    <p:sldId id="261" r:id="rId5"/>
    <p:sldId id="269" r:id="rId6"/>
    <p:sldId id="265" r:id="rId7"/>
    <p:sldId id="256" r:id="rId8"/>
    <p:sldId id="260" r:id="rId9"/>
    <p:sldId id="258" r:id="rId10"/>
    <p:sldId id="268" r:id="rId11"/>
    <p:sldId id="270" r:id="rId12"/>
    <p:sldId id="262" r:id="rId13"/>
    <p:sldId id="271" r:id="rId14"/>
    <p:sldId id="280" r:id="rId15"/>
    <p:sldId id="272" r:id="rId16"/>
    <p:sldId id="273" r:id="rId17"/>
    <p:sldId id="274" r:id="rId18"/>
    <p:sldId id="275" r:id="rId19"/>
    <p:sldId id="276" r:id="rId20"/>
    <p:sldId id="278" r:id="rId21"/>
    <p:sldId id="277" r:id="rId22"/>
    <p:sldId id="28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AA1CE-2A2F-4577-9659-C740066C371A}"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2440C-6F02-4200-8456-293FFC4EC22C}" type="slidenum">
              <a:rPr lang="en-US" smtClean="0"/>
              <a:t>‹#›</a:t>
            </a:fld>
            <a:endParaRPr lang="en-US"/>
          </a:p>
        </p:txBody>
      </p:sp>
    </p:spTree>
    <p:extLst>
      <p:ext uri="{BB962C8B-B14F-4D97-AF65-F5344CB8AC3E}">
        <p14:creationId xmlns:p14="http://schemas.microsoft.com/office/powerpoint/2010/main" val="400190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2440C-6F02-4200-8456-293FFC4EC2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8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22440C-6F02-4200-8456-293FFC4EC22C}" type="slidenum">
              <a:rPr lang="en-US" smtClean="0"/>
              <a:t>2</a:t>
            </a:fld>
            <a:endParaRPr lang="en-US"/>
          </a:p>
        </p:txBody>
      </p:sp>
    </p:spTree>
    <p:extLst>
      <p:ext uri="{BB962C8B-B14F-4D97-AF65-F5344CB8AC3E}">
        <p14:creationId xmlns:p14="http://schemas.microsoft.com/office/powerpoint/2010/main" val="158125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EF99-A657-2871-3C38-2B55F378E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EECBC-932B-67E1-B864-AA29788BE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CC28CD-2C89-CF49-F111-B2450A15C3A2}"/>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5" name="Footer Placeholder 4">
            <a:extLst>
              <a:ext uri="{FF2B5EF4-FFF2-40B4-BE49-F238E27FC236}">
                <a16:creationId xmlns:a16="http://schemas.microsoft.com/office/drawing/2014/main" id="{916BF22B-C473-3B52-BCE8-B347D49CB0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6BA403-2FB3-0733-6242-9116DDB61CFA}"/>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30172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5D5C-988B-B87B-F21D-7E14FCF0BE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DC04C4-412E-0696-EE1F-BDE909372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44A6F-703A-CEC7-05C6-624DEC7B366F}"/>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5" name="Footer Placeholder 4">
            <a:extLst>
              <a:ext uri="{FF2B5EF4-FFF2-40B4-BE49-F238E27FC236}">
                <a16:creationId xmlns:a16="http://schemas.microsoft.com/office/drawing/2014/main" id="{008520AB-C30D-E1E8-5963-79239D627C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6E8EF7-B354-3C10-C38B-C2161A9ADBF1}"/>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359033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782FC-8770-D7F2-23E5-E2CD8D27F5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1C28DE-AE56-41E0-82FD-1DDEE560B5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2513F-B4F2-7849-6932-2408A8217A19}"/>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5" name="Footer Placeholder 4">
            <a:extLst>
              <a:ext uri="{FF2B5EF4-FFF2-40B4-BE49-F238E27FC236}">
                <a16:creationId xmlns:a16="http://schemas.microsoft.com/office/drawing/2014/main" id="{9AEDCFC1-ECAD-C597-DC62-223F80502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B343B5-BC91-B8EA-B143-95A78EEB5B93}"/>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384560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3114-405C-349C-8347-BA626573F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5A5A9-4967-3C97-C5FE-9905B8DA9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1C3EA-7CBC-0196-F7E8-1A46D96A3CE7}"/>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5" name="Footer Placeholder 4">
            <a:extLst>
              <a:ext uri="{FF2B5EF4-FFF2-40B4-BE49-F238E27FC236}">
                <a16:creationId xmlns:a16="http://schemas.microsoft.com/office/drawing/2014/main" id="{385CB566-DE20-EDFD-552C-E6632B9C9C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4E9B28-7E98-2F0A-2CCD-92AB91967C34}"/>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204431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8424-1DEC-CF6B-EF65-43C32515BC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B4A85B-F8F7-2545-FF63-28F5C69684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5A53B-423E-76EC-48E4-EC52A19DE3CE}"/>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5" name="Footer Placeholder 4">
            <a:extLst>
              <a:ext uri="{FF2B5EF4-FFF2-40B4-BE49-F238E27FC236}">
                <a16:creationId xmlns:a16="http://schemas.microsoft.com/office/drawing/2014/main" id="{C6FA5B3B-665F-2ED5-FB04-F7A9192C8F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210876-9B99-8989-4DEE-FA7B96AA2804}"/>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209360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F0DE-D1C8-CC4A-FEB3-D705FEC37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00FF5-810E-B5B3-8643-9FB480E8BE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293B6-7F92-5378-540F-923B649B12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B746CC-BAE8-1516-CA39-211A54817521}"/>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6" name="Footer Placeholder 5">
            <a:extLst>
              <a:ext uri="{FF2B5EF4-FFF2-40B4-BE49-F238E27FC236}">
                <a16:creationId xmlns:a16="http://schemas.microsoft.com/office/drawing/2014/main" id="{6CB4901B-3F19-65AD-A118-6D0B743DBF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ACE58A-805F-E170-1D3B-17B4B32B5B14}"/>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19577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F425-9250-3333-C92E-6023EE469D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17A920-237F-AE0D-677B-D0958BDD0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DC0DC-A540-54BC-DF62-DBB3BCE0DB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611178-C2C6-AFD3-6373-16A19574A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294362-3E89-67E9-3B07-3B093E3363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ED63F-E149-6D10-FBF7-AFAA85C17261}"/>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8" name="Footer Placeholder 7">
            <a:extLst>
              <a:ext uri="{FF2B5EF4-FFF2-40B4-BE49-F238E27FC236}">
                <a16:creationId xmlns:a16="http://schemas.microsoft.com/office/drawing/2014/main" id="{8397DF0A-5E6D-3FCB-EBF3-9BC7D2440B1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E51B3A-C3CF-9392-4968-86FD040E1AE7}"/>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265721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285F-063E-D793-0CA5-59BE79B35F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19CE2-DBA7-950D-42A3-5A7DF95B2857}"/>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4" name="Footer Placeholder 3">
            <a:extLst>
              <a:ext uri="{FF2B5EF4-FFF2-40B4-BE49-F238E27FC236}">
                <a16:creationId xmlns:a16="http://schemas.microsoft.com/office/drawing/2014/main" id="{7AAF4033-678D-BB60-817D-DE24793A76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346FA6-1D39-7E28-41CD-27DA3A222AC7}"/>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201457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B47FC-99FB-8FFA-88D8-1E8253CEFA6E}"/>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3" name="Footer Placeholder 2">
            <a:extLst>
              <a:ext uri="{FF2B5EF4-FFF2-40B4-BE49-F238E27FC236}">
                <a16:creationId xmlns:a16="http://schemas.microsoft.com/office/drawing/2014/main" id="{4084DF57-3245-DCDA-CE9B-6B51D4EE46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FF685B-4F33-85DF-D03D-372B4F6E3D66}"/>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6637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DF2-1BDF-EA7A-6F16-C8EC0058B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298AD-51EF-FABC-6EED-AD5CC5E74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4F8928-BE21-5A22-928E-D4179DAF4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892C7-557C-85F1-A302-6B85DABC1BCD}"/>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6" name="Footer Placeholder 5">
            <a:extLst>
              <a:ext uri="{FF2B5EF4-FFF2-40B4-BE49-F238E27FC236}">
                <a16:creationId xmlns:a16="http://schemas.microsoft.com/office/drawing/2014/main" id="{46439B15-DC4F-DA8E-EB82-536BECF981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013132-9C22-955F-BCD1-17991DB523B2}"/>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108519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C18E-EDF9-C175-B942-63E097AFD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1AFC00-BF9C-F842-4201-873077297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7384C1-46A0-37A7-0C11-A81B4A378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F2FEA-17E6-0DB8-FFF3-EFC1B50DD344}"/>
              </a:ext>
            </a:extLst>
          </p:cNvPr>
          <p:cNvSpPr>
            <a:spLocks noGrp="1"/>
          </p:cNvSpPr>
          <p:nvPr>
            <p:ph type="dt" sz="half" idx="10"/>
          </p:nvPr>
        </p:nvSpPr>
        <p:spPr/>
        <p:txBody>
          <a:bodyPr/>
          <a:lstStyle/>
          <a:p>
            <a:fld id="{FFE031FC-DA8E-4D51-A9EE-06C9F770C986}" type="datetimeFigureOut">
              <a:rPr lang="en-US" smtClean="0"/>
              <a:t>12/15/2022</a:t>
            </a:fld>
            <a:endParaRPr lang="en-US" dirty="0"/>
          </a:p>
        </p:txBody>
      </p:sp>
      <p:sp>
        <p:nvSpPr>
          <p:cNvPr id="6" name="Footer Placeholder 5">
            <a:extLst>
              <a:ext uri="{FF2B5EF4-FFF2-40B4-BE49-F238E27FC236}">
                <a16:creationId xmlns:a16="http://schemas.microsoft.com/office/drawing/2014/main" id="{DA99CBFA-2AA2-82BF-6CAD-539284ED76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C60303-1F3C-C959-D558-F0C0D291CF68}"/>
              </a:ext>
            </a:extLst>
          </p:cNvPr>
          <p:cNvSpPr>
            <a:spLocks noGrp="1"/>
          </p:cNvSpPr>
          <p:nvPr>
            <p:ph type="sldNum" sz="quarter" idx="12"/>
          </p:nvPr>
        </p:nvSpPr>
        <p:spPr/>
        <p:txBody>
          <a:bodyPr/>
          <a:lstStyle/>
          <a:p>
            <a:fld id="{43167869-1D97-457C-8C66-73E9CE57AB99}" type="slidenum">
              <a:rPr lang="en-US" smtClean="0"/>
              <a:t>‹#›</a:t>
            </a:fld>
            <a:endParaRPr lang="en-US" dirty="0"/>
          </a:p>
        </p:txBody>
      </p:sp>
    </p:spTree>
    <p:extLst>
      <p:ext uri="{BB962C8B-B14F-4D97-AF65-F5344CB8AC3E}">
        <p14:creationId xmlns:p14="http://schemas.microsoft.com/office/powerpoint/2010/main" val="89610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1527A-3253-12EF-2F14-5873163DE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26378F-0DF2-2694-DBB2-3A25469DF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D6613-8BB9-752D-61EE-84E13EBD35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031FC-DA8E-4D51-A9EE-06C9F770C986}" type="datetimeFigureOut">
              <a:rPr lang="en-US" smtClean="0"/>
              <a:t>12/15/2022</a:t>
            </a:fld>
            <a:endParaRPr lang="en-US" dirty="0"/>
          </a:p>
        </p:txBody>
      </p:sp>
      <p:sp>
        <p:nvSpPr>
          <p:cNvPr id="5" name="Footer Placeholder 4">
            <a:extLst>
              <a:ext uri="{FF2B5EF4-FFF2-40B4-BE49-F238E27FC236}">
                <a16:creationId xmlns:a16="http://schemas.microsoft.com/office/drawing/2014/main" id="{D345F1AA-02A3-7C9F-8722-5C52764E0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81197C-C227-7380-8B57-DBA1F028E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67869-1D97-457C-8C66-73E9CE57AB99}" type="slidenum">
              <a:rPr lang="en-US" smtClean="0"/>
              <a:t>‹#›</a:t>
            </a:fld>
            <a:endParaRPr lang="en-US" dirty="0"/>
          </a:p>
        </p:txBody>
      </p:sp>
    </p:spTree>
    <p:extLst>
      <p:ext uri="{BB962C8B-B14F-4D97-AF65-F5344CB8AC3E}">
        <p14:creationId xmlns:p14="http://schemas.microsoft.com/office/powerpoint/2010/main" val="291431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EBF949-A3D3-6A30-DBF6-2CE84DCBFAA1}"/>
              </a:ext>
            </a:extLst>
          </p:cNvPr>
          <p:cNvSpPr>
            <a:spLocks noGrp="1"/>
          </p:cNvSpPr>
          <p:nvPr>
            <p:ph type="ctrTitle"/>
          </p:nvPr>
        </p:nvSpPr>
        <p:spPr>
          <a:xfrm>
            <a:off x="4380588" y="965199"/>
            <a:ext cx="6766078" cy="4927601"/>
          </a:xfrm>
        </p:spPr>
        <p:txBody>
          <a:bodyPr anchor="ctr">
            <a:noAutofit/>
          </a:bodyPr>
          <a:lstStyle/>
          <a:p>
            <a:pPr algn="l"/>
            <a:r>
              <a:rPr lang="en-US" sz="2500" b="1" dirty="0">
                <a:solidFill>
                  <a:schemeClr val="bg1"/>
                </a:solidFill>
              </a:rPr>
              <a:t>IND AS 32 -</a:t>
            </a:r>
            <a:r>
              <a:rPr lang="en-US" sz="2500" dirty="0">
                <a:solidFill>
                  <a:schemeClr val="bg1"/>
                </a:solidFill>
              </a:rPr>
              <a:t> Financial Instrument – Presentation</a:t>
            </a:r>
            <a:br>
              <a:rPr lang="en-US" sz="2500" dirty="0">
                <a:solidFill>
                  <a:schemeClr val="bg1"/>
                </a:solidFill>
              </a:rPr>
            </a:br>
            <a:br>
              <a:rPr lang="en-US" sz="2500" dirty="0">
                <a:solidFill>
                  <a:schemeClr val="bg1"/>
                </a:solidFill>
              </a:rPr>
            </a:br>
            <a:r>
              <a:rPr lang="en-US" sz="2500" b="1" dirty="0">
                <a:solidFill>
                  <a:schemeClr val="bg1"/>
                </a:solidFill>
              </a:rPr>
              <a:t>IND AS 109 -</a:t>
            </a:r>
            <a:r>
              <a:rPr lang="en-US" sz="2500" dirty="0">
                <a:solidFill>
                  <a:schemeClr val="bg1"/>
                </a:solidFill>
              </a:rPr>
              <a:t> Financial Instrument</a:t>
            </a:r>
            <a:br>
              <a:rPr lang="en-US" sz="2500" dirty="0">
                <a:solidFill>
                  <a:schemeClr val="bg1"/>
                </a:solidFill>
              </a:rPr>
            </a:br>
            <a:br>
              <a:rPr lang="en-US" sz="2500" dirty="0">
                <a:solidFill>
                  <a:schemeClr val="bg1"/>
                </a:solidFill>
              </a:rPr>
            </a:br>
            <a:r>
              <a:rPr lang="en-US" sz="2500" b="1" dirty="0">
                <a:solidFill>
                  <a:schemeClr val="bg1"/>
                </a:solidFill>
              </a:rPr>
              <a:t>IND AS 107 - </a:t>
            </a:r>
            <a:r>
              <a:rPr lang="en-US" sz="2500" dirty="0">
                <a:solidFill>
                  <a:schemeClr val="bg1"/>
                </a:solidFill>
              </a:rPr>
              <a:t>Financial Instrument – Disclosure</a:t>
            </a: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3F69820-2F60-4005-AEB9-39693041C785}"/>
              </a:ext>
            </a:extLst>
          </p:cNvPr>
          <p:cNvSpPr txBox="1"/>
          <p:nvPr/>
        </p:nvSpPr>
        <p:spPr>
          <a:xfrm>
            <a:off x="1045334" y="2151726"/>
            <a:ext cx="288537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Accounting &amp; Reporting of Financial Instrument</a:t>
            </a:r>
          </a:p>
        </p:txBody>
      </p:sp>
    </p:spTree>
    <p:extLst>
      <p:ext uri="{BB962C8B-B14F-4D97-AF65-F5344CB8AC3E}">
        <p14:creationId xmlns:p14="http://schemas.microsoft.com/office/powerpoint/2010/main" val="902233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Classification of Financial Asset</a:t>
            </a:r>
          </a:p>
        </p:txBody>
      </p:sp>
      <p:pic>
        <p:nvPicPr>
          <p:cNvPr id="3" name="Picture 2">
            <a:extLst>
              <a:ext uri="{FF2B5EF4-FFF2-40B4-BE49-F238E27FC236}">
                <a16:creationId xmlns:a16="http://schemas.microsoft.com/office/drawing/2014/main" id="{0AD8371B-683D-2F78-C6B5-5AA3A45225DF}"/>
              </a:ext>
            </a:extLst>
          </p:cNvPr>
          <p:cNvPicPr>
            <a:picLocks noChangeAspect="1"/>
          </p:cNvPicPr>
          <p:nvPr/>
        </p:nvPicPr>
        <p:blipFill>
          <a:blip r:embed="rId2"/>
          <a:stretch>
            <a:fillRect/>
          </a:stretch>
        </p:blipFill>
        <p:spPr>
          <a:xfrm>
            <a:off x="4509693" y="1080520"/>
            <a:ext cx="6492240" cy="4817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0421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Accounting of Financial Asset</a:t>
            </a:r>
          </a:p>
        </p:txBody>
      </p:sp>
      <p:pic>
        <p:nvPicPr>
          <p:cNvPr id="8" name="Picture 7">
            <a:extLst>
              <a:ext uri="{FF2B5EF4-FFF2-40B4-BE49-F238E27FC236}">
                <a16:creationId xmlns:a16="http://schemas.microsoft.com/office/drawing/2014/main" id="{35D94C69-1E29-FB2A-8DBF-6334EE60F942}"/>
              </a:ext>
            </a:extLst>
          </p:cNvPr>
          <p:cNvPicPr>
            <a:picLocks noChangeAspect="1"/>
          </p:cNvPicPr>
          <p:nvPr/>
        </p:nvPicPr>
        <p:blipFill>
          <a:blip r:embed="rId2"/>
          <a:stretch>
            <a:fillRect/>
          </a:stretch>
        </p:blipFill>
        <p:spPr>
          <a:xfrm>
            <a:off x="4498935" y="1084726"/>
            <a:ext cx="6492240" cy="47445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extBox 9">
            <a:extLst>
              <a:ext uri="{FF2B5EF4-FFF2-40B4-BE49-F238E27FC236}">
                <a16:creationId xmlns:a16="http://schemas.microsoft.com/office/drawing/2014/main" id="{F4D4A4ED-EFD2-8EEC-8D1C-A2C15A57330C}"/>
              </a:ext>
            </a:extLst>
          </p:cNvPr>
          <p:cNvSpPr txBox="1"/>
          <p:nvPr/>
        </p:nvSpPr>
        <p:spPr>
          <a:xfrm>
            <a:off x="321563" y="6553060"/>
            <a:ext cx="11634215" cy="276999"/>
          </a:xfrm>
          <a:prstGeom prst="rect">
            <a:avLst/>
          </a:prstGeom>
          <a:noFill/>
        </p:spPr>
        <p:txBody>
          <a:bodyPr wrap="square">
            <a:spAutoFit/>
          </a:bodyPr>
          <a:lstStyle/>
          <a:p>
            <a:r>
              <a:rPr lang="en-US" sz="1200" dirty="0"/>
              <a:t>At market terms = Transaction price. Where in off-market price fair value is calculated as per Ind AS 113 (which is usually PV of future cash flow discounted at a fair discounting rate)</a:t>
            </a:r>
          </a:p>
        </p:txBody>
      </p:sp>
      <p:graphicFrame>
        <p:nvGraphicFramePr>
          <p:cNvPr id="11" name="Object 10">
            <a:extLst>
              <a:ext uri="{FF2B5EF4-FFF2-40B4-BE49-F238E27FC236}">
                <a16:creationId xmlns:a16="http://schemas.microsoft.com/office/drawing/2014/main" id="{F53295FA-30D8-9D10-11B5-99EB921155A1}"/>
              </a:ext>
            </a:extLst>
          </p:cNvPr>
          <p:cNvGraphicFramePr>
            <a:graphicFrameLocks noChangeAspect="1"/>
          </p:cNvGraphicFramePr>
          <p:nvPr>
            <p:extLst>
              <p:ext uri="{D42A27DB-BD31-4B8C-83A1-F6EECF244321}">
                <p14:modId xmlns:p14="http://schemas.microsoft.com/office/powerpoint/2010/main" val="1056924108"/>
              </p:ext>
            </p:extLst>
          </p:nvPr>
        </p:nvGraphicFramePr>
        <p:xfrm>
          <a:off x="11138916" y="6023609"/>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597" imgH="806311" progId="Excel.Sheet.12">
                  <p:embed/>
                </p:oleObj>
              </mc:Choice>
              <mc:Fallback>
                <p:oleObj name="Worksheet" showAsIcon="1" r:id="rId3" imgW="914597" imgH="806311" progId="Excel.Sheet.12">
                  <p:embed/>
                  <p:pic>
                    <p:nvPicPr>
                      <p:cNvPr id="0" name=""/>
                      <p:cNvPicPr/>
                      <p:nvPr/>
                    </p:nvPicPr>
                    <p:blipFill>
                      <a:blip r:embed="rId4"/>
                      <a:stretch>
                        <a:fillRect/>
                      </a:stretch>
                    </p:blipFill>
                    <p:spPr>
                      <a:xfrm>
                        <a:off x="11138916" y="602360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5251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Classification of Financial Liability</a:t>
            </a:r>
          </a:p>
        </p:txBody>
      </p:sp>
      <p:sp>
        <p:nvSpPr>
          <p:cNvPr id="2" name="Title 1">
            <a:extLst>
              <a:ext uri="{FF2B5EF4-FFF2-40B4-BE49-F238E27FC236}">
                <a16:creationId xmlns:a16="http://schemas.microsoft.com/office/drawing/2014/main" id="{36B35E94-ED38-C1A6-3FBE-4331FC3D76FF}"/>
              </a:ext>
            </a:extLst>
          </p:cNvPr>
          <p:cNvSpPr>
            <a:spLocks noGrp="1"/>
          </p:cNvSpPr>
          <p:nvPr>
            <p:ph type="ctrTitle"/>
          </p:nvPr>
        </p:nvSpPr>
        <p:spPr>
          <a:xfrm>
            <a:off x="4380588" y="965199"/>
            <a:ext cx="6766078" cy="4927601"/>
          </a:xfrm>
        </p:spPr>
        <p:txBody>
          <a:bodyPr anchor="ctr">
            <a:noAutofit/>
          </a:bodyPr>
          <a:lstStyle/>
          <a:p>
            <a:pPr algn="l"/>
            <a:r>
              <a:rPr lang="en-US" sz="1550" dirty="0">
                <a:solidFill>
                  <a:schemeClr val="bg1"/>
                </a:solidFill>
              </a:rPr>
              <a:t>An entity shall classify </a:t>
            </a:r>
            <a:r>
              <a:rPr lang="en-US" sz="1550" dirty="0">
                <a:solidFill>
                  <a:srgbClr val="00B0F0"/>
                </a:solidFill>
              </a:rPr>
              <a:t>all financial liabilities as subsequently measured at amortized cost</a:t>
            </a:r>
            <a:r>
              <a:rPr lang="en-US" sz="1550" dirty="0">
                <a:solidFill>
                  <a:schemeClr val="bg1"/>
                </a:solidFill>
              </a:rPr>
              <a:t>, except for:</a:t>
            </a:r>
            <a:br>
              <a:rPr lang="en-US" sz="1550" b="1" dirty="0">
                <a:solidFill>
                  <a:schemeClr val="bg1"/>
                </a:solidFill>
              </a:rPr>
            </a:br>
            <a:br>
              <a:rPr lang="en-US" sz="1550" b="1" dirty="0">
                <a:solidFill>
                  <a:schemeClr val="bg1"/>
                </a:solidFill>
              </a:rPr>
            </a:br>
            <a:r>
              <a:rPr lang="en-US" sz="1550" dirty="0">
                <a:solidFill>
                  <a:schemeClr val="bg1"/>
                </a:solidFill>
              </a:rPr>
              <a:t>(a) </a:t>
            </a:r>
            <a:r>
              <a:rPr lang="en-US" sz="1550" dirty="0">
                <a:solidFill>
                  <a:srgbClr val="00B0F0"/>
                </a:solidFill>
              </a:rPr>
              <a:t>financial liabilities at fair value through profit or loss</a:t>
            </a:r>
            <a:r>
              <a:rPr lang="en-US" sz="1550" dirty="0">
                <a:solidFill>
                  <a:schemeClr val="bg1"/>
                </a:solidFill>
              </a:rPr>
              <a:t>. Such liabilities, </a:t>
            </a:r>
            <a:r>
              <a:rPr lang="en-US" sz="1550" dirty="0">
                <a:solidFill>
                  <a:srgbClr val="00B0F0"/>
                </a:solidFill>
              </a:rPr>
              <a:t>including</a:t>
            </a:r>
            <a:r>
              <a:rPr lang="en-US" sz="1550" dirty="0">
                <a:solidFill>
                  <a:schemeClr val="bg1"/>
                </a:solidFill>
              </a:rPr>
              <a:t> </a:t>
            </a:r>
            <a:r>
              <a:rPr lang="en-US" sz="1550" dirty="0">
                <a:solidFill>
                  <a:srgbClr val="00B0F0"/>
                </a:solidFill>
              </a:rPr>
              <a:t>derivatives that are liabilities</a:t>
            </a:r>
            <a:r>
              <a:rPr lang="en-US" sz="1550" dirty="0">
                <a:solidFill>
                  <a:schemeClr val="bg1"/>
                </a:solidFill>
              </a:rPr>
              <a:t>, shall be subsequently measured at fair value.</a:t>
            </a:r>
            <a:br>
              <a:rPr lang="en-US" sz="1550" dirty="0">
                <a:solidFill>
                  <a:schemeClr val="bg1"/>
                </a:solidFill>
              </a:rPr>
            </a:br>
            <a:br>
              <a:rPr lang="en-US" sz="1550" dirty="0">
                <a:solidFill>
                  <a:schemeClr val="bg1"/>
                </a:solidFill>
              </a:rPr>
            </a:br>
            <a:r>
              <a:rPr lang="en-US" sz="1550" dirty="0">
                <a:solidFill>
                  <a:schemeClr val="bg1"/>
                </a:solidFill>
              </a:rPr>
              <a:t>(b) financial liabilities that arise when a transfer of a financial asset does not qualify for derecognition or </a:t>
            </a:r>
            <a:r>
              <a:rPr lang="en-US" sz="1550" dirty="0">
                <a:solidFill>
                  <a:srgbClr val="00B0F0"/>
                </a:solidFill>
              </a:rPr>
              <a:t>when the continuing involvement approach applies</a:t>
            </a:r>
            <a:br>
              <a:rPr lang="en-US" sz="1550" dirty="0">
                <a:solidFill>
                  <a:srgbClr val="00B0F0"/>
                </a:solidFill>
              </a:rPr>
            </a:br>
            <a:br>
              <a:rPr lang="en-US" sz="1550" dirty="0">
                <a:solidFill>
                  <a:schemeClr val="bg1"/>
                </a:solidFill>
              </a:rPr>
            </a:br>
            <a:r>
              <a:rPr lang="en-US" sz="1550" dirty="0">
                <a:solidFill>
                  <a:schemeClr val="bg1"/>
                </a:solidFill>
              </a:rPr>
              <a:t>(c) </a:t>
            </a:r>
            <a:r>
              <a:rPr lang="en-US" sz="1550" dirty="0">
                <a:solidFill>
                  <a:srgbClr val="00B0F0"/>
                </a:solidFill>
              </a:rPr>
              <a:t>Financial guarantee contracts</a:t>
            </a:r>
            <a:br>
              <a:rPr lang="en-US" sz="1550" dirty="0">
                <a:solidFill>
                  <a:schemeClr val="bg1"/>
                </a:solidFill>
              </a:rPr>
            </a:br>
            <a:br>
              <a:rPr lang="en-US" sz="1550" dirty="0">
                <a:solidFill>
                  <a:schemeClr val="bg1"/>
                </a:solidFill>
              </a:rPr>
            </a:br>
            <a:r>
              <a:rPr lang="en-US" sz="1550" dirty="0">
                <a:solidFill>
                  <a:schemeClr val="bg1"/>
                </a:solidFill>
              </a:rPr>
              <a:t>(d) </a:t>
            </a:r>
            <a:r>
              <a:rPr lang="en-US" sz="1550" dirty="0">
                <a:solidFill>
                  <a:srgbClr val="00B0F0"/>
                </a:solidFill>
              </a:rPr>
              <a:t>Commitments to provide a loan </a:t>
            </a:r>
            <a:r>
              <a:rPr lang="en-US" sz="1550" dirty="0">
                <a:solidFill>
                  <a:schemeClr val="bg1"/>
                </a:solidFill>
              </a:rPr>
              <a:t>at a below-market interest rate.</a:t>
            </a:r>
            <a:br>
              <a:rPr lang="en-US" sz="1550" dirty="0">
                <a:solidFill>
                  <a:schemeClr val="bg1"/>
                </a:solidFill>
              </a:rPr>
            </a:br>
            <a:br>
              <a:rPr lang="en-US" sz="1550" dirty="0">
                <a:solidFill>
                  <a:schemeClr val="bg1"/>
                </a:solidFill>
              </a:rPr>
            </a:br>
            <a:r>
              <a:rPr lang="en-US" sz="1550" dirty="0">
                <a:solidFill>
                  <a:schemeClr val="bg1"/>
                </a:solidFill>
              </a:rPr>
              <a:t>(e) </a:t>
            </a:r>
            <a:r>
              <a:rPr lang="en-US" sz="1550" dirty="0">
                <a:solidFill>
                  <a:srgbClr val="00B0F0"/>
                </a:solidFill>
              </a:rPr>
              <a:t>Contingent consideration </a:t>
            </a:r>
            <a:r>
              <a:rPr lang="en-US" sz="1550" dirty="0">
                <a:solidFill>
                  <a:schemeClr val="bg1"/>
                </a:solidFill>
              </a:rPr>
              <a:t>recognized by an acquirer in a business combination to which Ind AS103 applies. Such contingent consideration shall subsequently be measured at fair value with changes recognized in profit or loss</a:t>
            </a:r>
          </a:p>
        </p:txBody>
      </p:sp>
    </p:spTree>
    <p:extLst>
      <p:ext uri="{BB962C8B-B14F-4D97-AF65-F5344CB8AC3E}">
        <p14:creationId xmlns:p14="http://schemas.microsoft.com/office/powerpoint/2010/main" val="10955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2" y="2459503"/>
            <a:ext cx="295292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Identification of Financial Liability</a:t>
            </a:r>
          </a:p>
        </p:txBody>
      </p:sp>
      <p:pic>
        <p:nvPicPr>
          <p:cNvPr id="4" name="Picture 3">
            <a:extLst>
              <a:ext uri="{FF2B5EF4-FFF2-40B4-BE49-F238E27FC236}">
                <a16:creationId xmlns:a16="http://schemas.microsoft.com/office/drawing/2014/main" id="{4671276E-5293-34EB-39A8-929906461770}"/>
              </a:ext>
            </a:extLst>
          </p:cNvPr>
          <p:cNvPicPr>
            <a:picLocks noChangeAspect="1"/>
          </p:cNvPicPr>
          <p:nvPr/>
        </p:nvPicPr>
        <p:blipFill>
          <a:blip r:embed="rId2"/>
          <a:stretch>
            <a:fillRect/>
          </a:stretch>
        </p:blipFill>
        <p:spPr>
          <a:xfrm>
            <a:off x="4509693" y="1080520"/>
            <a:ext cx="6497397" cy="48173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D8492F74-AB43-6FB9-D8CE-85F79AACCDC5}"/>
              </a:ext>
            </a:extLst>
          </p:cNvPr>
          <p:cNvSpPr txBox="1"/>
          <p:nvPr/>
        </p:nvSpPr>
        <p:spPr>
          <a:xfrm>
            <a:off x="321564" y="6249529"/>
            <a:ext cx="11634215" cy="292388"/>
          </a:xfrm>
          <a:prstGeom prst="rect">
            <a:avLst/>
          </a:prstGeom>
          <a:noFill/>
        </p:spPr>
        <p:txBody>
          <a:bodyPr wrap="square">
            <a:spAutoFit/>
          </a:bodyPr>
          <a:lstStyle/>
          <a:p>
            <a:r>
              <a:rPr lang="en-US" sz="1300" b="1" dirty="0">
                <a:solidFill>
                  <a:schemeClr val="bg1"/>
                </a:solidFill>
              </a:rPr>
              <a:t>Example: </a:t>
            </a:r>
            <a:r>
              <a:rPr lang="en-US" sz="1300" dirty="0">
                <a:solidFill>
                  <a:schemeClr val="bg1"/>
                </a:solidFill>
              </a:rPr>
              <a:t>9% Redeemable Pref Shares – FL, Irredeemable bond with discretionary of interest – Equity and 10% Compulsory convertible bond – Hybrid Instrument</a:t>
            </a:r>
          </a:p>
        </p:txBody>
      </p:sp>
    </p:spTree>
    <p:extLst>
      <p:ext uri="{BB962C8B-B14F-4D97-AF65-F5344CB8AC3E}">
        <p14:creationId xmlns:p14="http://schemas.microsoft.com/office/powerpoint/2010/main" val="414596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5E05FB-BF06-9C36-D215-9E6F8621CCBE}"/>
              </a:ext>
            </a:extLst>
          </p:cNvPr>
          <p:cNvPicPr>
            <a:picLocks noChangeAspect="1"/>
          </p:cNvPicPr>
          <p:nvPr/>
        </p:nvPicPr>
        <p:blipFill>
          <a:blip r:embed="rId2"/>
          <a:stretch>
            <a:fillRect/>
          </a:stretch>
        </p:blipFill>
        <p:spPr>
          <a:xfrm>
            <a:off x="1080517" y="289772"/>
            <a:ext cx="10475214" cy="2064807"/>
          </a:xfrm>
          <a:prstGeom prst="rect">
            <a:avLst/>
          </a:prstGeom>
          <a:effectLst>
            <a:outerShdw blurRad="406400" dist="317500" dir="5400000" sx="89000" sy="89000" rotWithShape="0">
              <a:prstClr val="black">
                <a:alpha val="15000"/>
              </a:prstClr>
            </a:outerShdw>
          </a:effectLst>
        </p:spPr>
      </p:pic>
      <p:pic>
        <p:nvPicPr>
          <p:cNvPr id="6" name="Picture 5">
            <a:extLst>
              <a:ext uri="{FF2B5EF4-FFF2-40B4-BE49-F238E27FC236}">
                <a16:creationId xmlns:a16="http://schemas.microsoft.com/office/drawing/2014/main" id="{4E4CC903-8BBA-CE07-C47B-B023E8DB3B13}"/>
              </a:ext>
            </a:extLst>
          </p:cNvPr>
          <p:cNvPicPr>
            <a:picLocks noChangeAspect="1"/>
          </p:cNvPicPr>
          <p:nvPr/>
        </p:nvPicPr>
        <p:blipFill>
          <a:blip r:embed="rId3"/>
          <a:stretch>
            <a:fillRect/>
          </a:stretch>
        </p:blipFill>
        <p:spPr>
          <a:xfrm>
            <a:off x="1163954" y="2617469"/>
            <a:ext cx="5739766" cy="3701523"/>
          </a:xfrm>
          <a:prstGeom prst="rect">
            <a:avLst/>
          </a:prstGeom>
        </p:spPr>
      </p:pic>
      <p:pic>
        <p:nvPicPr>
          <p:cNvPr id="11" name="Picture 10">
            <a:extLst>
              <a:ext uri="{FF2B5EF4-FFF2-40B4-BE49-F238E27FC236}">
                <a16:creationId xmlns:a16="http://schemas.microsoft.com/office/drawing/2014/main" id="{0F5F95B5-E45F-1A2A-B2AA-63A439DC859D}"/>
              </a:ext>
            </a:extLst>
          </p:cNvPr>
          <p:cNvPicPr>
            <a:picLocks noChangeAspect="1"/>
          </p:cNvPicPr>
          <p:nvPr/>
        </p:nvPicPr>
        <p:blipFill>
          <a:blip r:embed="rId4"/>
          <a:stretch>
            <a:fillRect/>
          </a:stretch>
        </p:blipFill>
        <p:spPr>
          <a:xfrm>
            <a:off x="7105389" y="2561022"/>
            <a:ext cx="4747521" cy="3701523"/>
          </a:xfrm>
          <a:prstGeom prst="rect">
            <a:avLst/>
          </a:prstGeom>
        </p:spPr>
      </p:pic>
    </p:spTree>
    <p:extLst>
      <p:ext uri="{BB962C8B-B14F-4D97-AF65-F5344CB8AC3E}">
        <p14:creationId xmlns:p14="http://schemas.microsoft.com/office/powerpoint/2010/main" val="369796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2" y="2459503"/>
            <a:ext cx="295292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Classification of Financial Liability</a:t>
            </a:r>
          </a:p>
        </p:txBody>
      </p:sp>
      <p:pic>
        <p:nvPicPr>
          <p:cNvPr id="3" name="Picture 2">
            <a:extLst>
              <a:ext uri="{FF2B5EF4-FFF2-40B4-BE49-F238E27FC236}">
                <a16:creationId xmlns:a16="http://schemas.microsoft.com/office/drawing/2014/main" id="{2A7525E4-6093-25F7-C91C-26D7424CC118}"/>
              </a:ext>
            </a:extLst>
          </p:cNvPr>
          <p:cNvPicPr>
            <a:picLocks noChangeAspect="1"/>
          </p:cNvPicPr>
          <p:nvPr/>
        </p:nvPicPr>
        <p:blipFill>
          <a:blip r:embed="rId2"/>
          <a:stretch>
            <a:fillRect/>
          </a:stretch>
        </p:blipFill>
        <p:spPr>
          <a:xfrm>
            <a:off x="4509693" y="1073098"/>
            <a:ext cx="6497398" cy="47790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1534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31A16-D8A6-010C-448E-C297502DA498}"/>
              </a:ext>
            </a:extLst>
          </p:cNvPr>
          <p:cNvSpPr>
            <a:spLocks noGrp="1"/>
          </p:cNvSpPr>
          <p:nvPr>
            <p:ph type="title"/>
          </p:nvPr>
        </p:nvSpPr>
        <p:spPr>
          <a:xfrm>
            <a:off x="895540" y="3072497"/>
            <a:ext cx="8671370" cy="712528"/>
          </a:xfrm>
        </p:spPr>
        <p:txBody>
          <a:bodyPr vert="horz" lIns="91440" tIns="45720" rIns="91440" bIns="45720" rtlCol="0" anchor="b">
            <a:normAutofit/>
          </a:bodyPr>
          <a:lstStyle/>
          <a:p>
            <a:pPr marL="0" marR="0" lvl="0" indent="0" fontAlgn="auto">
              <a:spcAft>
                <a:spcPts val="0"/>
              </a:spcAft>
              <a:tabLst/>
              <a:defRPr/>
            </a:pPr>
            <a:r>
              <a:rPr lang="en-US" sz="4500" b="1" dirty="0"/>
              <a:t>Derivative &amp; Hedge Accounting</a:t>
            </a:r>
            <a:endParaRPr kumimoji="0" lang="en-US" sz="4500" b="1" i="0" u="none" strike="noStrike" cap="none" spc="0" normalizeH="0" baseline="0" noProof="0" dirty="0">
              <a:ln>
                <a:noFill/>
              </a:ln>
              <a:effectLst/>
              <a:uLnTx/>
              <a:uFillTx/>
            </a:endParaRPr>
          </a:p>
        </p:txBody>
      </p:sp>
    </p:spTree>
    <p:extLst>
      <p:ext uri="{BB962C8B-B14F-4D97-AF65-F5344CB8AC3E}">
        <p14:creationId xmlns:p14="http://schemas.microsoft.com/office/powerpoint/2010/main" val="361177542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2" y="2459503"/>
            <a:ext cx="295292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Derivative Accounting</a:t>
            </a:r>
          </a:p>
        </p:txBody>
      </p:sp>
      <p:pic>
        <p:nvPicPr>
          <p:cNvPr id="2" name="Picture 1">
            <a:extLst>
              <a:ext uri="{FF2B5EF4-FFF2-40B4-BE49-F238E27FC236}">
                <a16:creationId xmlns:a16="http://schemas.microsoft.com/office/drawing/2014/main" id="{1559C752-49D5-1FA5-09D7-C378E4B11005}"/>
              </a:ext>
            </a:extLst>
          </p:cNvPr>
          <p:cNvPicPr>
            <a:picLocks noChangeAspect="1"/>
          </p:cNvPicPr>
          <p:nvPr/>
        </p:nvPicPr>
        <p:blipFill>
          <a:blip r:embed="rId2"/>
          <a:stretch>
            <a:fillRect/>
          </a:stretch>
        </p:blipFill>
        <p:spPr>
          <a:xfrm>
            <a:off x="4520763" y="1073098"/>
            <a:ext cx="6497398" cy="47104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3402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Objective of Hedge Accounting</a:t>
            </a:r>
          </a:p>
        </p:txBody>
      </p:sp>
      <p:sp>
        <p:nvSpPr>
          <p:cNvPr id="2" name="Title 1">
            <a:extLst>
              <a:ext uri="{FF2B5EF4-FFF2-40B4-BE49-F238E27FC236}">
                <a16:creationId xmlns:a16="http://schemas.microsoft.com/office/drawing/2014/main" id="{36B35E94-ED38-C1A6-3FBE-4331FC3D76FF}"/>
              </a:ext>
            </a:extLst>
          </p:cNvPr>
          <p:cNvSpPr>
            <a:spLocks noGrp="1"/>
          </p:cNvSpPr>
          <p:nvPr>
            <p:ph type="ctrTitle"/>
          </p:nvPr>
        </p:nvSpPr>
        <p:spPr>
          <a:xfrm>
            <a:off x="4380588" y="965199"/>
            <a:ext cx="6766078" cy="4927601"/>
          </a:xfrm>
        </p:spPr>
        <p:txBody>
          <a:bodyPr anchor="ctr">
            <a:noAutofit/>
          </a:bodyPr>
          <a:lstStyle/>
          <a:p>
            <a:pPr algn="l"/>
            <a:r>
              <a:rPr lang="en-US" sz="1550" dirty="0">
                <a:solidFill>
                  <a:schemeClr val="bg1"/>
                </a:solidFill>
              </a:rPr>
              <a:t>The objective of hedge accounting is to represent, in the financial statements, the effect of an entity's risk management activities that use financial instruments to</a:t>
            </a:r>
            <a:br>
              <a:rPr lang="en-US" sz="1550" dirty="0">
                <a:solidFill>
                  <a:schemeClr val="bg1"/>
                </a:solidFill>
              </a:rPr>
            </a:br>
            <a:r>
              <a:rPr lang="en-US" sz="1550" dirty="0">
                <a:solidFill>
                  <a:schemeClr val="bg1"/>
                </a:solidFill>
              </a:rPr>
              <a:t>manage exposures arising from particular risks that could affect profit or loss (or other comprehensive income, in the case of investments in equity instruments for which an entity has irrevocably elected to present changes in fair value in other comprehensive income</a:t>
            </a:r>
            <a:br>
              <a:rPr lang="en-US" sz="1550" dirty="0">
                <a:solidFill>
                  <a:schemeClr val="bg1"/>
                </a:solidFill>
              </a:rPr>
            </a:br>
            <a:br>
              <a:rPr lang="en-US" sz="1550" dirty="0">
                <a:solidFill>
                  <a:schemeClr val="bg1"/>
                </a:solidFill>
              </a:rPr>
            </a:br>
            <a:r>
              <a:rPr lang="en-US" sz="1550" dirty="0">
                <a:solidFill>
                  <a:schemeClr val="bg1"/>
                </a:solidFill>
              </a:rPr>
              <a:t>• For hedge accounting purposes, only contracts with a party external to the reporting entity (i.e., external to the group or the individual entity that is being reported on) can be designated as hedging instruments</a:t>
            </a:r>
          </a:p>
        </p:txBody>
      </p:sp>
    </p:spTree>
    <p:extLst>
      <p:ext uri="{BB962C8B-B14F-4D97-AF65-F5344CB8AC3E}">
        <p14:creationId xmlns:p14="http://schemas.microsoft.com/office/powerpoint/2010/main" val="175798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Fair Value </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edge Accounting</a:t>
            </a:r>
          </a:p>
        </p:txBody>
      </p:sp>
      <p:sp>
        <p:nvSpPr>
          <p:cNvPr id="2" name="Title 1">
            <a:extLst>
              <a:ext uri="{FF2B5EF4-FFF2-40B4-BE49-F238E27FC236}">
                <a16:creationId xmlns:a16="http://schemas.microsoft.com/office/drawing/2014/main" id="{36B35E94-ED38-C1A6-3FBE-4331FC3D76FF}"/>
              </a:ext>
            </a:extLst>
          </p:cNvPr>
          <p:cNvSpPr>
            <a:spLocks noGrp="1"/>
          </p:cNvSpPr>
          <p:nvPr>
            <p:ph type="ctrTitle"/>
          </p:nvPr>
        </p:nvSpPr>
        <p:spPr>
          <a:xfrm>
            <a:off x="4380588" y="965199"/>
            <a:ext cx="6766078" cy="4927601"/>
          </a:xfrm>
        </p:spPr>
        <p:txBody>
          <a:bodyPr anchor="ctr">
            <a:noAutofit/>
          </a:bodyPr>
          <a:lstStyle/>
          <a:p>
            <a:pPr algn="l"/>
            <a:r>
              <a:rPr lang="en-US" sz="1550" b="1" dirty="0">
                <a:solidFill>
                  <a:schemeClr val="bg1"/>
                </a:solidFill>
              </a:rPr>
              <a:t>Fair value hedge:</a:t>
            </a:r>
            <a:br>
              <a:rPr lang="en-US" sz="1550" dirty="0">
                <a:solidFill>
                  <a:schemeClr val="bg1"/>
                </a:solidFill>
              </a:rPr>
            </a:br>
            <a:r>
              <a:rPr lang="en-US" sz="1550" dirty="0">
                <a:solidFill>
                  <a:schemeClr val="bg1"/>
                </a:solidFill>
              </a:rPr>
              <a:t>Hedge of the exposure to changes in fair value of a recognized asset, liability, unrecognized firm commitment, or a component of any such item, that is attributable to a particular risk and could affect profit or loss.</a:t>
            </a:r>
            <a:br>
              <a:rPr lang="en-US" sz="1550" dirty="0">
                <a:solidFill>
                  <a:schemeClr val="bg1"/>
                </a:solidFill>
              </a:rPr>
            </a:br>
            <a:br>
              <a:rPr lang="en-US" sz="1550" dirty="0">
                <a:solidFill>
                  <a:schemeClr val="bg1"/>
                </a:solidFill>
              </a:rPr>
            </a:br>
            <a:r>
              <a:rPr lang="en-US" sz="1550" dirty="0">
                <a:solidFill>
                  <a:schemeClr val="bg1"/>
                </a:solidFill>
              </a:rPr>
              <a:t>So here, you have some “fixed item” and you’re worried that its value will fluctuate with the market.</a:t>
            </a:r>
            <a:br>
              <a:rPr lang="en-US" sz="1550" dirty="0">
                <a:solidFill>
                  <a:schemeClr val="bg1"/>
                </a:solidFill>
              </a:rPr>
            </a:br>
            <a:br>
              <a:rPr lang="en-US" sz="1550" dirty="0">
                <a:solidFill>
                  <a:schemeClr val="bg1"/>
                </a:solidFill>
              </a:rPr>
            </a:br>
            <a:r>
              <a:rPr lang="en-US" sz="1550" dirty="0">
                <a:solidFill>
                  <a:schemeClr val="bg1"/>
                </a:solidFill>
              </a:rPr>
              <a:t>A fixed item means that the item has a fixed value in your accounts and may provide or require a fixed amount of cash in the future.</a:t>
            </a:r>
            <a:br>
              <a:rPr lang="en-US" sz="1550" dirty="0">
                <a:solidFill>
                  <a:schemeClr val="bg1"/>
                </a:solidFill>
              </a:rPr>
            </a:br>
            <a:br>
              <a:rPr lang="en-US" sz="1550" dirty="0">
                <a:solidFill>
                  <a:schemeClr val="bg1"/>
                </a:solidFill>
              </a:rPr>
            </a:br>
            <a:r>
              <a:rPr lang="en-US" sz="1550" b="1" dirty="0">
                <a:solidFill>
                  <a:schemeClr val="bg1"/>
                </a:solidFill>
              </a:rPr>
              <a:t>Example: </a:t>
            </a:r>
            <a:r>
              <a:rPr lang="en-US" sz="1550" dirty="0">
                <a:solidFill>
                  <a:schemeClr val="bg1"/>
                </a:solidFill>
              </a:rPr>
              <a:t>You issued some bonds with coupon 2% p.a. It’s nice that you always know how much you’ll pay in the future. But you are worried that in the future, the market interest rate will be much lower than 2% and you will be overpaying (in other words, you could get the loan at much lower interest in the future, and you will be paying at a fixed rate of 2%). Therefore, you enter into an interest rate swap to:</a:t>
            </a:r>
            <a:br>
              <a:rPr lang="en-US" sz="1550" dirty="0">
                <a:solidFill>
                  <a:schemeClr val="bg1"/>
                </a:solidFill>
              </a:rPr>
            </a:br>
            <a:br>
              <a:rPr lang="en-US" sz="1550" dirty="0">
                <a:solidFill>
                  <a:schemeClr val="bg1"/>
                </a:solidFill>
              </a:rPr>
            </a:br>
            <a:r>
              <a:rPr lang="en-US" sz="1550" dirty="0">
                <a:solidFill>
                  <a:schemeClr val="bg1"/>
                </a:solidFill>
              </a:rPr>
              <a:t>@ receive 2% fixed; and</a:t>
            </a:r>
            <a:br>
              <a:rPr lang="en-US" sz="1550" dirty="0">
                <a:solidFill>
                  <a:schemeClr val="bg1"/>
                </a:solidFill>
              </a:rPr>
            </a:br>
            <a:r>
              <a:rPr lang="en-US" sz="1550" dirty="0">
                <a:solidFill>
                  <a:schemeClr val="bg1"/>
                </a:solidFill>
              </a:rPr>
              <a:t>@ pay LIBOR12M + 0.5%.</a:t>
            </a:r>
            <a:br>
              <a:rPr lang="en-US" sz="1550" dirty="0">
                <a:solidFill>
                  <a:schemeClr val="bg1"/>
                </a:solidFill>
              </a:rPr>
            </a:br>
            <a:br>
              <a:rPr lang="en-US" sz="1550" dirty="0">
                <a:solidFill>
                  <a:schemeClr val="bg1"/>
                </a:solidFill>
              </a:rPr>
            </a:br>
            <a:r>
              <a:rPr lang="en-US" sz="1550" dirty="0">
                <a:solidFill>
                  <a:schemeClr val="bg1"/>
                </a:solidFill>
              </a:rPr>
              <a:t>This is a fair value hedge – you tied the fair value of your interest</a:t>
            </a:r>
            <a:br>
              <a:rPr lang="en-US" sz="1550" dirty="0">
                <a:solidFill>
                  <a:schemeClr val="bg1"/>
                </a:solidFill>
              </a:rPr>
            </a:br>
            <a:r>
              <a:rPr lang="en-US" sz="1550" dirty="0">
                <a:solidFill>
                  <a:schemeClr val="bg1"/>
                </a:solidFill>
              </a:rPr>
              <a:t>payments to market rates</a:t>
            </a:r>
          </a:p>
        </p:txBody>
      </p:sp>
      <p:sp>
        <p:nvSpPr>
          <p:cNvPr id="3" name="TextBox 2">
            <a:extLst>
              <a:ext uri="{FF2B5EF4-FFF2-40B4-BE49-F238E27FC236}">
                <a16:creationId xmlns:a16="http://schemas.microsoft.com/office/drawing/2014/main" id="{9A267408-5A4E-62BB-D9D7-A5FC8CFE0DEB}"/>
              </a:ext>
            </a:extLst>
          </p:cNvPr>
          <p:cNvSpPr txBox="1"/>
          <p:nvPr/>
        </p:nvSpPr>
        <p:spPr>
          <a:xfrm>
            <a:off x="321563" y="6553060"/>
            <a:ext cx="11634215" cy="276999"/>
          </a:xfrm>
          <a:prstGeom prst="rect">
            <a:avLst/>
          </a:prstGeom>
          <a:noFill/>
        </p:spPr>
        <p:txBody>
          <a:bodyPr wrap="square">
            <a:spAutoFit/>
          </a:bodyPr>
          <a:lstStyle/>
          <a:p>
            <a:r>
              <a:rPr lang="en-US" sz="1200" dirty="0"/>
              <a:t>Hedge accounting is optional</a:t>
            </a:r>
          </a:p>
        </p:txBody>
      </p:sp>
    </p:spTree>
    <p:extLst>
      <p:ext uri="{BB962C8B-B14F-4D97-AF65-F5344CB8AC3E}">
        <p14:creationId xmlns:p14="http://schemas.microsoft.com/office/powerpoint/2010/main" val="392813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EBF949-A3D3-6A30-DBF6-2CE84DCBFAA1}"/>
              </a:ext>
            </a:extLst>
          </p:cNvPr>
          <p:cNvSpPr>
            <a:spLocks noGrp="1"/>
          </p:cNvSpPr>
          <p:nvPr>
            <p:ph type="ctrTitle"/>
          </p:nvPr>
        </p:nvSpPr>
        <p:spPr>
          <a:xfrm>
            <a:off x="4380588" y="965199"/>
            <a:ext cx="6766078" cy="4927601"/>
          </a:xfrm>
        </p:spPr>
        <p:txBody>
          <a:bodyPr anchor="ctr">
            <a:noAutofit/>
          </a:bodyPr>
          <a:lstStyle/>
          <a:p>
            <a:pPr algn="l"/>
            <a:r>
              <a:rPr lang="en-US" sz="1550" b="1" dirty="0">
                <a:solidFill>
                  <a:srgbClr val="00B0F0"/>
                </a:solidFill>
              </a:rPr>
              <a:t>Financial Instrument – </a:t>
            </a:r>
            <a:r>
              <a:rPr lang="en-US" sz="1550" dirty="0">
                <a:solidFill>
                  <a:schemeClr val="bg1"/>
                </a:solidFill>
              </a:rPr>
              <a:t>Any contract which gives rise to a financial asset to one entity and a financial liability or equity to another entity</a:t>
            </a:r>
            <a:br>
              <a:rPr lang="en-US" sz="1550" b="1" dirty="0">
                <a:solidFill>
                  <a:srgbClr val="00B0F0"/>
                </a:solidFill>
              </a:rPr>
            </a:br>
            <a:br>
              <a:rPr lang="en-US" sz="1550" b="1" dirty="0">
                <a:solidFill>
                  <a:srgbClr val="00B0F0"/>
                </a:solidFill>
              </a:rPr>
            </a:br>
            <a:r>
              <a:rPr lang="en-US" sz="1550" b="1" dirty="0">
                <a:solidFill>
                  <a:srgbClr val="00B0F0"/>
                </a:solidFill>
              </a:rPr>
              <a:t>Financial Asset </a:t>
            </a:r>
            <a:r>
              <a:rPr lang="en-US" sz="1550" b="1" dirty="0">
                <a:solidFill>
                  <a:schemeClr val="bg1"/>
                </a:solidFill>
              </a:rPr>
              <a:t>- </a:t>
            </a:r>
            <a:r>
              <a:rPr lang="en-US" sz="1550" dirty="0">
                <a:solidFill>
                  <a:schemeClr val="bg1"/>
                </a:solidFill>
              </a:rPr>
              <a:t>Any asset that is:</a:t>
            </a:r>
            <a:br>
              <a:rPr lang="en-US" sz="1550" dirty="0">
                <a:solidFill>
                  <a:schemeClr val="bg1"/>
                </a:solidFill>
              </a:rPr>
            </a:br>
            <a:br>
              <a:rPr lang="en-US" sz="1550" dirty="0">
                <a:solidFill>
                  <a:schemeClr val="bg1"/>
                </a:solidFill>
              </a:rPr>
            </a:br>
            <a:r>
              <a:rPr lang="en-US" sz="1550" dirty="0">
                <a:solidFill>
                  <a:schemeClr val="bg1"/>
                </a:solidFill>
              </a:rPr>
              <a:t>(a) Cash;</a:t>
            </a:r>
            <a:br>
              <a:rPr lang="en-US" sz="1550" dirty="0">
                <a:solidFill>
                  <a:schemeClr val="bg1"/>
                </a:solidFill>
              </a:rPr>
            </a:br>
            <a:r>
              <a:rPr lang="en-US" sz="1550" dirty="0">
                <a:solidFill>
                  <a:schemeClr val="bg1"/>
                </a:solidFill>
              </a:rPr>
              <a:t>(b) An equity instrument of another entity;</a:t>
            </a:r>
            <a:br>
              <a:rPr lang="en-US" sz="1550" dirty="0">
                <a:solidFill>
                  <a:schemeClr val="bg1"/>
                </a:solidFill>
              </a:rPr>
            </a:br>
            <a:r>
              <a:rPr lang="en-US" sz="1550" dirty="0">
                <a:solidFill>
                  <a:schemeClr val="bg1"/>
                </a:solidFill>
              </a:rPr>
              <a:t>(c) A contractual right to receive cash or another financial asset from another entity, or to exchange financial assets or financial liabilities with another entity under conditions that are potentially favorable to the entity; or</a:t>
            </a:r>
            <a:br>
              <a:rPr lang="en-US" sz="1550" dirty="0">
                <a:solidFill>
                  <a:schemeClr val="bg1"/>
                </a:solidFill>
              </a:rPr>
            </a:br>
            <a:r>
              <a:rPr lang="en-US" sz="1550" dirty="0">
                <a:solidFill>
                  <a:schemeClr val="bg1"/>
                </a:solidFill>
              </a:rPr>
              <a:t>(d) A contract that may be or will be settled in the entity’s own equity instrument and is not classified as an equity instrument of the entity</a:t>
            </a:r>
            <a:br>
              <a:rPr lang="en-US" sz="1550" b="1" dirty="0">
                <a:solidFill>
                  <a:schemeClr val="bg1"/>
                </a:solidFill>
              </a:rPr>
            </a:br>
            <a:br>
              <a:rPr lang="en-US" sz="1550" b="1" dirty="0">
                <a:solidFill>
                  <a:schemeClr val="bg1"/>
                </a:solidFill>
              </a:rPr>
            </a:br>
            <a:r>
              <a:rPr lang="en-US" sz="1550" b="1" dirty="0">
                <a:solidFill>
                  <a:srgbClr val="00B0F0"/>
                </a:solidFill>
              </a:rPr>
              <a:t>Financial Liability </a:t>
            </a:r>
            <a:r>
              <a:rPr lang="en-US" sz="1550" b="1" dirty="0">
                <a:solidFill>
                  <a:schemeClr val="bg1"/>
                </a:solidFill>
              </a:rPr>
              <a:t>- </a:t>
            </a:r>
            <a:r>
              <a:rPr lang="en-US" sz="1550" dirty="0">
                <a:solidFill>
                  <a:schemeClr val="bg1"/>
                </a:solidFill>
              </a:rPr>
              <a:t>Any liability that is: </a:t>
            </a:r>
            <a:br>
              <a:rPr lang="en-US" sz="1550" dirty="0">
                <a:solidFill>
                  <a:schemeClr val="bg1"/>
                </a:solidFill>
              </a:rPr>
            </a:br>
            <a:br>
              <a:rPr lang="en-US" sz="1550" dirty="0">
                <a:solidFill>
                  <a:schemeClr val="bg1"/>
                </a:solidFill>
              </a:rPr>
            </a:br>
            <a:r>
              <a:rPr lang="en-US" sz="1550" dirty="0">
                <a:solidFill>
                  <a:schemeClr val="bg1"/>
                </a:solidFill>
              </a:rPr>
              <a:t>(a) A contractual obligation to deliver cash or another financial asset to another entity, or to exchange financial assets or financial liabilities with another entity under conditions that are potentially unfavorable to the entity; or </a:t>
            </a:r>
            <a:br>
              <a:rPr lang="en-US" sz="1550" dirty="0">
                <a:solidFill>
                  <a:schemeClr val="bg1"/>
                </a:solidFill>
              </a:rPr>
            </a:br>
            <a:r>
              <a:rPr lang="en-US" sz="1550" dirty="0">
                <a:solidFill>
                  <a:schemeClr val="bg1"/>
                </a:solidFill>
              </a:rPr>
              <a:t>(b) A contract that will or may be settled in the entity’s own equity instruments and is not classified as an equity instrument of the entity</a:t>
            </a:r>
            <a:br>
              <a:rPr lang="en-US" sz="1550" dirty="0">
                <a:solidFill>
                  <a:schemeClr val="bg1"/>
                </a:solidFill>
              </a:rPr>
            </a:br>
            <a:br>
              <a:rPr lang="en-US" sz="1550" dirty="0">
                <a:solidFill>
                  <a:schemeClr val="bg1"/>
                </a:solidFill>
              </a:rPr>
            </a:br>
            <a:r>
              <a:rPr lang="en-US" sz="1550" b="1" dirty="0">
                <a:solidFill>
                  <a:srgbClr val="00B0F0"/>
                </a:solidFill>
              </a:rPr>
              <a:t>Equity Instrument </a:t>
            </a:r>
            <a:r>
              <a:rPr lang="en-US" sz="1550" b="1" dirty="0">
                <a:solidFill>
                  <a:schemeClr val="bg1"/>
                </a:solidFill>
              </a:rPr>
              <a:t>- </a:t>
            </a:r>
            <a:r>
              <a:rPr lang="en-US" sz="1550" dirty="0">
                <a:solidFill>
                  <a:schemeClr val="bg1"/>
                </a:solidFill>
              </a:rPr>
              <a:t>Any contract that evidences a residual interest in the assets of an entity after deducting all of its liabilities</a:t>
            </a:r>
            <a:br>
              <a:rPr lang="en-US" sz="1550" dirty="0">
                <a:solidFill>
                  <a:schemeClr val="bg1"/>
                </a:solidFill>
              </a:rPr>
            </a:br>
            <a:br>
              <a:rPr lang="en-US" sz="1550" dirty="0">
                <a:solidFill>
                  <a:schemeClr val="bg1"/>
                </a:solidFill>
              </a:rPr>
            </a:br>
            <a:r>
              <a:rPr lang="en-US" sz="1550" b="1" dirty="0">
                <a:solidFill>
                  <a:srgbClr val="00B0F0"/>
                </a:solidFill>
              </a:rPr>
              <a:t>Derivative </a:t>
            </a:r>
            <a:r>
              <a:rPr lang="en-US" sz="1550" dirty="0">
                <a:solidFill>
                  <a:schemeClr val="bg1"/>
                </a:solidFill>
              </a:rPr>
              <a:t>- Any contract between two parties that derives its value/price from an underlying asset</a:t>
            </a: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3F69820-2F60-4005-AEB9-39693041C785}"/>
              </a:ext>
            </a:extLst>
          </p:cNvPr>
          <p:cNvSpPr txBox="1"/>
          <p:nvPr/>
        </p:nvSpPr>
        <p:spPr>
          <a:xfrm>
            <a:off x="1045334" y="3075056"/>
            <a:ext cx="2885372" cy="707886"/>
          </a:xfrm>
          <a:prstGeom prst="rect">
            <a:avLst/>
          </a:prstGeom>
          <a:noFill/>
        </p:spPr>
        <p:txBody>
          <a:bodyPr wrap="square" rtlCol="0">
            <a:spAutoFit/>
          </a:bodyPr>
          <a:lstStyle/>
          <a:p>
            <a:r>
              <a:rPr lang="en-US" sz="4000" dirty="0">
                <a:solidFill>
                  <a:schemeClr val="bg1"/>
                </a:solidFill>
              </a:rPr>
              <a:t>Definition</a:t>
            </a:r>
          </a:p>
        </p:txBody>
      </p:sp>
    </p:spTree>
    <p:extLst>
      <p:ext uri="{BB962C8B-B14F-4D97-AF65-F5344CB8AC3E}">
        <p14:creationId xmlns:p14="http://schemas.microsoft.com/office/powerpoint/2010/main" val="416430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2" y="2459503"/>
            <a:ext cx="295292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Fair Value </a:t>
            </a:r>
            <a:r>
              <a:rPr lang="en-US" sz="4000" dirty="0">
                <a:solidFill>
                  <a:prstClr val="white"/>
                </a:solidFill>
                <a:latin typeface="Calibri" panose="020F0502020204030204"/>
              </a:rPr>
              <a:t>H</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edge Entry</a:t>
            </a:r>
          </a:p>
        </p:txBody>
      </p:sp>
      <p:pic>
        <p:nvPicPr>
          <p:cNvPr id="4" name="Picture 3">
            <a:extLst>
              <a:ext uri="{FF2B5EF4-FFF2-40B4-BE49-F238E27FC236}">
                <a16:creationId xmlns:a16="http://schemas.microsoft.com/office/drawing/2014/main" id="{35BD0759-60C0-D352-442B-71AF5429D955}"/>
              </a:ext>
            </a:extLst>
          </p:cNvPr>
          <p:cNvPicPr>
            <a:picLocks noChangeAspect="1"/>
          </p:cNvPicPr>
          <p:nvPr/>
        </p:nvPicPr>
        <p:blipFill>
          <a:blip r:embed="rId2"/>
          <a:stretch>
            <a:fillRect/>
          </a:stretch>
        </p:blipFill>
        <p:spPr>
          <a:xfrm>
            <a:off x="4520763" y="1073098"/>
            <a:ext cx="6520608" cy="46533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id="{E0312170-628C-4DC2-8DBD-0C1BB1D14C88}"/>
              </a:ext>
            </a:extLst>
          </p:cNvPr>
          <p:cNvSpPr txBox="1"/>
          <p:nvPr/>
        </p:nvSpPr>
        <p:spPr>
          <a:xfrm>
            <a:off x="321563" y="6553060"/>
            <a:ext cx="11634215" cy="276999"/>
          </a:xfrm>
          <a:prstGeom prst="rect">
            <a:avLst/>
          </a:prstGeom>
          <a:noFill/>
        </p:spPr>
        <p:txBody>
          <a:bodyPr wrap="square">
            <a:spAutoFit/>
          </a:bodyPr>
          <a:lstStyle/>
          <a:p>
            <a:r>
              <a:rPr lang="en-US" sz="1200" dirty="0"/>
              <a:t>Hedge accounting is optional</a:t>
            </a:r>
          </a:p>
        </p:txBody>
      </p:sp>
    </p:spTree>
    <p:extLst>
      <p:ext uri="{BB962C8B-B14F-4D97-AF65-F5344CB8AC3E}">
        <p14:creationId xmlns:p14="http://schemas.microsoft.com/office/powerpoint/2010/main" val="303796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Cash Flow Hedge Accounting</a:t>
            </a:r>
          </a:p>
        </p:txBody>
      </p:sp>
      <p:sp>
        <p:nvSpPr>
          <p:cNvPr id="2" name="Title 1">
            <a:extLst>
              <a:ext uri="{FF2B5EF4-FFF2-40B4-BE49-F238E27FC236}">
                <a16:creationId xmlns:a16="http://schemas.microsoft.com/office/drawing/2014/main" id="{36B35E94-ED38-C1A6-3FBE-4331FC3D76FF}"/>
              </a:ext>
            </a:extLst>
          </p:cNvPr>
          <p:cNvSpPr>
            <a:spLocks noGrp="1"/>
          </p:cNvSpPr>
          <p:nvPr>
            <p:ph type="ctrTitle"/>
          </p:nvPr>
        </p:nvSpPr>
        <p:spPr>
          <a:xfrm>
            <a:off x="4380588" y="965199"/>
            <a:ext cx="6766078" cy="4927601"/>
          </a:xfrm>
        </p:spPr>
        <p:txBody>
          <a:bodyPr anchor="ctr">
            <a:noAutofit/>
          </a:bodyPr>
          <a:lstStyle/>
          <a:p>
            <a:pPr algn="l"/>
            <a:r>
              <a:rPr lang="en-US" sz="1550" b="1" dirty="0">
                <a:solidFill>
                  <a:schemeClr val="bg1"/>
                </a:solidFill>
              </a:rPr>
              <a:t>Cash flow hedge </a:t>
            </a:r>
            <a:br>
              <a:rPr lang="en-US" sz="1550" b="1" dirty="0">
                <a:solidFill>
                  <a:schemeClr val="bg1"/>
                </a:solidFill>
              </a:rPr>
            </a:br>
            <a:r>
              <a:rPr lang="en-US" sz="1550" dirty="0">
                <a:solidFill>
                  <a:schemeClr val="bg1"/>
                </a:solidFill>
              </a:rPr>
              <a:t>A hedge of the exposure to variability in cash flows that is attributable to a particular risk associated with all or a component of a recognized asset or liability or a highly probable forecast transaction could affect profit or loss.</a:t>
            </a:r>
            <a:br>
              <a:rPr lang="en-US" sz="1550" dirty="0">
                <a:solidFill>
                  <a:schemeClr val="bg1"/>
                </a:solidFill>
              </a:rPr>
            </a:br>
            <a:br>
              <a:rPr lang="en-US" sz="1550" dirty="0">
                <a:solidFill>
                  <a:schemeClr val="bg1"/>
                </a:solidFill>
              </a:rPr>
            </a:br>
            <a:r>
              <a:rPr lang="en-US" sz="1550" dirty="0">
                <a:solidFill>
                  <a:schemeClr val="bg1"/>
                </a:solidFill>
              </a:rPr>
              <a:t>Here, you have some “variable item” and you’re worried that you might get less or have to pay more in the future than now.</a:t>
            </a:r>
            <a:br>
              <a:rPr lang="en-US" sz="1550" dirty="0">
                <a:solidFill>
                  <a:schemeClr val="bg1"/>
                </a:solidFill>
              </a:rPr>
            </a:br>
            <a:br>
              <a:rPr lang="en-US" sz="1550" dirty="0">
                <a:solidFill>
                  <a:schemeClr val="bg1"/>
                </a:solidFill>
              </a:rPr>
            </a:br>
            <a:r>
              <a:rPr lang="en-US" sz="1550" b="1" dirty="0">
                <a:solidFill>
                  <a:schemeClr val="bg1"/>
                </a:solidFill>
              </a:rPr>
              <a:t>Example:</a:t>
            </a:r>
            <a:r>
              <a:rPr lang="en-US" sz="1550" dirty="0">
                <a:solidFill>
                  <a:schemeClr val="bg1"/>
                </a:solidFill>
              </a:rPr>
              <a:t> You issued some bonds with coupon LIBOR 12M+0.5%. It means that in the future, you will pay interest in line with the market because LIBOR reflects the market conditions. But you don’t want to pay in line with the market. You want to know how much you will pay in the future, as you need to make some budget, etc. Therefore, you enter into interest rate swap to:</a:t>
            </a:r>
            <a:br>
              <a:rPr lang="en-US" sz="1550" dirty="0">
                <a:solidFill>
                  <a:schemeClr val="bg1"/>
                </a:solidFill>
              </a:rPr>
            </a:br>
            <a:br>
              <a:rPr lang="en-US" sz="1550" dirty="0">
                <a:solidFill>
                  <a:schemeClr val="bg1"/>
                </a:solidFill>
              </a:rPr>
            </a:br>
            <a:r>
              <a:rPr lang="en-US" sz="1550" dirty="0">
                <a:solidFill>
                  <a:schemeClr val="bg1"/>
                </a:solidFill>
              </a:rPr>
              <a:t>@ receive LIBOR 12M + 0.5%; and</a:t>
            </a:r>
            <a:br>
              <a:rPr lang="en-US" sz="1550" dirty="0">
                <a:solidFill>
                  <a:schemeClr val="bg1"/>
                </a:solidFill>
              </a:rPr>
            </a:br>
            <a:r>
              <a:rPr lang="en-US" sz="1550" dirty="0">
                <a:solidFill>
                  <a:schemeClr val="bg1"/>
                </a:solidFill>
              </a:rPr>
              <a:t>@ pay 2% fixed.</a:t>
            </a:r>
            <a:br>
              <a:rPr lang="en-US" sz="1550" dirty="0">
                <a:solidFill>
                  <a:schemeClr val="bg1"/>
                </a:solidFill>
              </a:rPr>
            </a:br>
            <a:br>
              <a:rPr lang="en-US" sz="1550" dirty="0">
                <a:solidFill>
                  <a:schemeClr val="bg1"/>
                </a:solidFill>
              </a:rPr>
            </a:br>
            <a:r>
              <a:rPr lang="en-US" sz="1550" dirty="0">
                <a:solidFill>
                  <a:schemeClr val="bg1"/>
                </a:solidFill>
              </a:rPr>
              <a:t>This is cash flow hedge – you fixed your cash flow, and you will always</a:t>
            </a:r>
            <a:br>
              <a:rPr lang="en-US" sz="1550" dirty="0">
                <a:solidFill>
                  <a:schemeClr val="bg1"/>
                </a:solidFill>
              </a:rPr>
            </a:br>
            <a:r>
              <a:rPr lang="en-US" sz="1550" dirty="0">
                <a:solidFill>
                  <a:schemeClr val="bg1"/>
                </a:solidFill>
              </a:rPr>
              <a:t>pay 2%</a:t>
            </a:r>
          </a:p>
        </p:txBody>
      </p:sp>
      <p:sp>
        <p:nvSpPr>
          <p:cNvPr id="3" name="TextBox 2">
            <a:extLst>
              <a:ext uri="{FF2B5EF4-FFF2-40B4-BE49-F238E27FC236}">
                <a16:creationId xmlns:a16="http://schemas.microsoft.com/office/drawing/2014/main" id="{0334F3DB-CF07-486E-04F1-D6FE7A6208C6}"/>
              </a:ext>
            </a:extLst>
          </p:cNvPr>
          <p:cNvSpPr txBox="1"/>
          <p:nvPr/>
        </p:nvSpPr>
        <p:spPr>
          <a:xfrm>
            <a:off x="321563" y="6553060"/>
            <a:ext cx="11634215" cy="276999"/>
          </a:xfrm>
          <a:prstGeom prst="rect">
            <a:avLst/>
          </a:prstGeom>
          <a:noFill/>
        </p:spPr>
        <p:txBody>
          <a:bodyPr wrap="square">
            <a:spAutoFit/>
          </a:bodyPr>
          <a:lstStyle/>
          <a:p>
            <a:r>
              <a:rPr lang="en-US" sz="1200" dirty="0"/>
              <a:t>Hedge accounting is optional</a:t>
            </a:r>
          </a:p>
        </p:txBody>
      </p:sp>
    </p:spTree>
    <p:extLst>
      <p:ext uri="{BB962C8B-B14F-4D97-AF65-F5344CB8AC3E}">
        <p14:creationId xmlns:p14="http://schemas.microsoft.com/office/powerpoint/2010/main" val="96988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Effective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Portion</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Cash Flow</a:t>
            </a:r>
          </a:p>
        </p:txBody>
      </p:sp>
      <p:sp>
        <p:nvSpPr>
          <p:cNvPr id="3" name="TextBox 2">
            <a:extLst>
              <a:ext uri="{FF2B5EF4-FFF2-40B4-BE49-F238E27FC236}">
                <a16:creationId xmlns:a16="http://schemas.microsoft.com/office/drawing/2014/main" id="{0334F3DB-CF07-486E-04F1-D6FE7A6208C6}"/>
              </a:ext>
            </a:extLst>
          </p:cNvPr>
          <p:cNvSpPr txBox="1"/>
          <p:nvPr/>
        </p:nvSpPr>
        <p:spPr>
          <a:xfrm>
            <a:off x="321563" y="6553060"/>
            <a:ext cx="1163421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Hedge accounting is optional</a:t>
            </a:r>
          </a:p>
        </p:txBody>
      </p:sp>
      <p:pic>
        <p:nvPicPr>
          <p:cNvPr id="4" name="Picture 3">
            <a:extLst>
              <a:ext uri="{FF2B5EF4-FFF2-40B4-BE49-F238E27FC236}">
                <a16:creationId xmlns:a16="http://schemas.microsoft.com/office/drawing/2014/main" id="{289E7443-597A-CC78-7316-3C9043065A1C}"/>
              </a:ext>
            </a:extLst>
          </p:cNvPr>
          <p:cNvPicPr>
            <a:picLocks noChangeAspect="1"/>
          </p:cNvPicPr>
          <p:nvPr/>
        </p:nvPicPr>
        <p:blipFill>
          <a:blip r:embed="rId2"/>
          <a:stretch>
            <a:fillRect/>
          </a:stretch>
        </p:blipFill>
        <p:spPr>
          <a:xfrm>
            <a:off x="4614433" y="1177290"/>
            <a:ext cx="6358365" cy="43662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328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2" y="2459503"/>
            <a:ext cx="295292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Cash Flow Hedge Entry</a:t>
            </a:r>
          </a:p>
        </p:txBody>
      </p:sp>
      <p:pic>
        <p:nvPicPr>
          <p:cNvPr id="2" name="Picture 1">
            <a:extLst>
              <a:ext uri="{FF2B5EF4-FFF2-40B4-BE49-F238E27FC236}">
                <a16:creationId xmlns:a16="http://schemas.microsoft.com/office/drawing/2014/main" id="{FEF57A1D-77EB-D103-1148-AD7A0B98A521}"/>
              </a:ext>
            </a:extLst>
          </p:cNvPr>
          <p:cNvPicPr>
            <a:picLocks noChangeAspect="1"/>
          </p:cNvPicPr>
          <p:nvPr/>
        </p:nvPicPr>
        <p:blipFill>
          <a:blip r:embed="rId2"/>
          <a:stretch>
            <a:fillRect/>
          </a:stretch>
        </p:blipFill>
        <p:spPr>
          <a:xfrm>
            <a:off x="4520762" y="1073098"/>
            <a:ext cx="6474889" cy="46533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a:extLst>
              <a:ext uri="{FF2B5EF4-FFF2-40B4-BE49-F238E27FC236}">
                <a16:creationId xmlns:a16="http://schemas.microsoft.com/office/drawing/2014/main" id="{DACEBA03-0B4A-308D-CF88-61BC6AAACD81}"/>
              </a:ext>
            </a:extLst>
          </p:cNvPr>
          <p:cNvSpPr txBox="1"/>
          <p:nvPr/>
        </p:nvSpPr>
        <p:spPr>
          <a:xfrm>
            <a:off x="321563" y="6553060"/>
            <a:ext cx="11634215" cy="276999"/>
          </a:xfrm>
          <a:prstGeom prst="rect">
            <a:avLst/>
          </a:prstGeom>
          <a:noFill/>
        </p:spPr>
        <p:txBody>
          <a:bodyPr wrap="square">
            <a:spAutoFit/>
          </a:bodyPr>
          <a:lstStyle/>
          <a:p>
            <a:r>
              <a:rPr lang="en-US" sz="1200" dirty="0"/>
              <a:t>Hedge accounting is optional</a:t>
            </a:r>
          </a:p>
        </p:txBody>
      </p:sp>
      <p:graphicFrame>
        <p:nvGraphicFramePr>
          <p:cNvPr id="4" name="Object 3">
            <a:extLst>
              <a:ext uri="{FF2B5EF4-FFF2-40B4-BE49-F238E27FC236}">
                <a16:creationId xmlns:a16="http://schemas.microsoft.com/office/drawing/2014/main" id="{8C629622-D8DC-2ED4-1306-845C147F9AF2}"/>
              </a:ext>
            </a:extLst>
          </p:cNvPr>
          <p:cNvGraphicFramePr>
            <a:graphicFrameLocks noChangeAspect="1"/>
          </p:cNvGraphicFramePr>
          <p:nvPr>
            <p:extLst>
              <p:ext uri="{D42A27DB-BD31-4B8C-83A1-F6EECF244321}">
                <p14:modId xmlns:p14="http://schemas.microsoft.com/office/powerpoint/2010/main" val="2678005088"/>
              </p:ext>
            </p:extLst>
          </p:nvPr>
        </p:nvGraphicFramePr>
        <p:xfrm>
          <a:off x="10995651" y="5784902"/>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597" imgH="806311" progId="Excel.Sheet.12">
                  <p:embed/>
                </p:oleObj>
              </mc:Choice>
              <mc:Fallback>
                <p:oleObj name="Worksheet" showAsIcon="1" r:id="rId3" imgW="914597" imgH="806311" progId="Excel.Sheet.12">
                  <p:embed/>
                  <p:pic>
                    <p:nvPicPr>
                      <p:cNvPr id="0" name=""/>
                      <p:cNvPicPr/>
                      <p:nvPr/>
                    </p:nvPicPr>
                    <p:blipFill>
                      <a:blip r:embed="rId4"/>
                      <a:stretch>
                        <a:fillRect/>
                      </a:stretch>
                    </p:blipFill>
                    <p:spPr>
                      <a:xfrm>
                        <a:off x="10995651" y="578490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7985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31A16-D8A6-010C-448E-C297502DA498}"/>
              </a:ext>
            </a:extLst>
          </p:cNvPr>
          <p:cNvSpPr>
            <a:spLocks noGrp="1"/>
          </p:cNvSpPr>
          <p:nvPr>
            <p:ph type="title"/>
          </p:nvPr>
        </p:nvSpPr>
        <p:spPr>
          <a:xfrm>
            <a:off x="895540" y="3072497"/>
            <a:ext cx="8671370" cy="712528"/>
          </a:xfrm>
        </p:spPr>
        <p:txBody>
          <a:bodyPr vert="horz" lIns="91440" tIns="45720" rIns="91440" bIns="45720" rtlCol="0" anchor="b">
            <a:normAutofit/>
          </a:bodyPr>
          <a:lstStyle/>
          <a:p>
            <a:pPr marL="0" marR="0" lvl="0" indent="0" fontAlgn="auto">
              <a:spcAft>
                <a:spcPts val="0"/>
              </a:spcAft>
              <a:tabLst/>
              <a:defRPr/>
            </a:pPr>
            <a:r>
              <a:rPr kumimoji="0" lang="en-US" sz="4500" b="1" i="0" u="none" strike="noStrike" cap="none" spc="0" normalizeH="0" baseline="0" noProof="0" dirty="0">
                <a:ln>
                  <a:noFill/>
                </a:ln>
                <a:effectLst/>
                <a:uLnTx/>
                <a:uFillTx/>
              </a:rPr>
              <a:t>Initial Recognition</a:t>
            </a:r>
          </a:p>
        </p:txBody>
      </p:sp>
    </p:spTree>
    <p:extLst>
      <p:ext uri="{BB962C8B-B14F-4D97-AF65-F5344CB8AC3E}">
        <p14:creationId xmlns:p14="http://schemas.microsoft.com/office/powerpoint/2010/main" val="24894266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EBF949-A3D3-6A30-DBF6-2CE84DCBFAA1}"/>
              </a:ext>
            </a:extLst>
          </p:cNvPr>
          <p:cNvSpPr>
            <a:spLocks noGrp="1"/>
          </p:cNvSpPr>
          <p:nvPr>
            <p:ph type="ctrTitle"/>
          </p:nvPr>
        </p:nvSpPr>
        <p:spPr>
          <a:xfrm>
            <a:off x="4380588" y="965199"/>
            <a:ext cx="6766078" cy="4927601"/>
          </a:xfrm>
        </p:spPr>
        <p:txBody>
          <a:bodyPr anchor="ctr">
            <a:noAutofit/>
          </a:bodyPr>
          <a:lstStyle/>
          <a:p>
            <a:pPr algn="l"/>
            <a:r>
              <a:rPr lang="en-US" sz="1550" dirty="0">
                <a:solidFill>
                  <a:schemeClr val="bg1"/>
                </a:solidFill>
              </a:rPr>
              <a:t>Except for trade receivables at initial recognition, an entity shall </a:t>
            </a:r>
            <a:r>
              <a:rPr lang="en-US" sz="1550" dirty="0">
                <a:solidFill>
                  <a:srgbClr val="00B0F0"/>
                </a:solidFill>
              </a:rPr>
              <a:t>measure a financial asset or financial liability at its fair value plus or minus.</a:t>
            </a:r>
            <a:br>
              <a:rPr lang="en-US" sz="1550" dirty="0">
                <a:solidFill>
                  <a:schemeClr val="bg1"/>
                </a:solidFill>
              </a:rPr>
            </a:br>
            <a:br>
              <a:rPr lang="en-US" sz="1550" dirty="0">
                <a:solidFill>
                  <a:schemeClr val="bg1"/>
                </a:solidFill>
              </a:rPr>
            </a:br>
            <a:r>
              <a:rPr lang="en-US" sz="1550" dirty="0">
                <a:solidFill>
                  <a:schemeClr val="bg1"/>
                </a:solidFill>
              </a:rPr>
              <a:t>However, </a:t>
            </a:r>
            <a:r>
              <a:rPr lang="en-US" sz="1550" dirty="0">
                <a:solidFill>
                  <a:srgbClr val="00B0F0"/>
                </a:solidFill>
              </a:rPr>
              <a:t>if the fair value of the financial asset or financial liability at initial recognition differs from the transaction price</a:t>
            </a:r>
            <a:r>
              <a:rPr lang="en-US" sz="1550" dirty="0">
                <a:solidFill>
                  <a:schemeClr val="bg1"/>
                </a:solidFill>
              </a:rPr>
              <a:t>, an entity shall use settlement date accounting for an asset that is subsequently </a:t>
            </a:r>
            <a:r>
              <a:rPr lang="en-US" sz="1550" dirty="0">
                <a:solidFill>
                  <a:srgbClr val="00B0F0"/>
                </a:solidFill>
              </a:rPr>
              <a:t>measured at amortized cost</a:t>
            </a:r>
            <a:r>
              <a:rPr lang="en-US" sz="1550" dirty="0">
                <a:solidFill>
                  <a:schemeClr val="bg1"/>
                </a:solidFill>
              </a:rPr>
              <a:t>, the </a:t>
            </a:r>
            <a:r>
              <a:rPr lang="en-US" sz="1550" dirty="0">
                <a:solidFill>
                  <a:srgbClr val="00B0F0"/>
                </a:solidFill>
              </a:rPr>
              <a:t>asset is recognized initially at its fair value on the trade date</a:t>
            </a:r>
            <a:br>
              <a:rPr lang="en-US" sz="1550" dirty="0">
                <a:solidFill>
                  <a:srgbClr val="00B0F0"/>
                </a:solidFill>
              </a:rPr>
            </a:br>
            <a:br>
              <a:rPr lang="en-US" sz="1550" dirty="0">
                <a:solidFill>
                  <a:schemeClr val="bg1"/>
                </a:solidFill>
              </a:rPr>
            </a:br>
            <a:r>
              <a:rPr lang="en-US" sz="1550" dirty="0">
                <a:solidFill>
                  <a:schemeClr val="bg1"/>
                </a:solidFill>
              </a:rPr>
              <a:t>Despite the requirement at initial recognition, an entity shall measure trade receivables at their transaction price (as defined in Ind AS 115) if the trade receivables do not contain a significant financing component in accordance with Ind AS 115</a:t>
            </a: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3F69820-2F60-4005-AEB9-39693041C785}"/>
              </a:ext>
            </a:extLst>
          </p:cNvPr>
          <p:cNvSpPr txBox="1"/>
          <p:nvPr/>
        </p:nvSpPr>
        <p:spPr>
          <a:xfrm>
            <a:off x="1045334" y="2767279"/>
            <a:ext cx="288537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Initial Recognition</a:t>
            </a:r>
          </a:p>
        </p:txBody>
      </p:sp>
    </p:spTree>
    <p:extLst>
      <p:ext uri="{BB962C8B-B14F-4D97-AF65-F5344CB8AC3E}">
        <p14:creationId xmlns:p14="http://schemas.microsoft.com/office/powerpoint/2010/main" val="188144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31A16-D8A6-010C-448E-C297502DA498}"/>
              </a:ext>
            </a:extLst>
          </p:cNvPr>
          <p:cNvSpPr>
            <a:spLocks noGrp="1"/>
          </p:cNvSpPr>
          <p:nvPr>
            <p:ph type="title"/>
          </p:nvPr>
        </p:nvSpPr>
        <p:spPr>
          <a:xfrm>
            <a:off x="895540" y="3072497"/>
            <a:ext cx="8671370" cy="712528"/>
          </a:xfrm>
        </p:spPr>
        <p:txBody>
          <a:bodyPr vert="horz" lIns="91440" tIns="45720" rIns="91440" bIns="45720" rtlCol="0" anchor="b">
            <a:normAutofit/>
          </a:bodyPr>
          <a:lstStyle/>
          <a:p>
            <a:pPr marL="0" marR="0" lvl="0" indent="0" fontAlgn="auto">
              <a:spcAft>
                <a:spcPts val="0"/>
              </a:spcAft>
              <a:tabLst/>
              <a:defRPr/>
            </a:pPr>
            <a:r>
              <a:rPr kumimoji="0" lang="en-US" sz="4500" b="1" i="0" u="none" strike="noStrike" cap="none" spc="0" normalizeH="0" baseline="0" noProof="0" dirty="0">
                <a:ln>
                  <a:noFill/>
                </a:ln>
                <a:effectLst/>
                <a:uLnTx/>
                <a:uFillTx/>
              </a:rPr>
              <a:t>Subsequent Recognition</a:t>
            </a:r>
          </a:p>
        </p:txBody>
      </p:sp>
    </p:spTree>
    <p:extLst>
      <p:ext uri="{BB962C8B-B14F-4D97-AF65-F5344CB8AC3E}">
        <p14:creationId xmlns:p14="http://schemas.microsoft.com/office/powerpoint/2010/main" val="31356531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31A16-D8A6-010C-448E-C297502DA498}"/>
              </a:ext>
            </a:extLst>
          </p:cNvPr>
          <p:cNvSpPr>
            <a:spLocks noGrp="1"/>
          </p:cNvSpPr>
          <p:nvPr>
            <p:ph type="title"/>
          </p:nvPr>
        </p:nvSpPr>
        <p:spPr>
          <a:xfrm>
            <a:off x="2041503" y="700044"/>
            <a:ext cx="3889418" cy="1425535"/>
          </a:xfrm>
        </p:spPr>
        <p:txBody>
          <a:bodyPr vert="horz" lIns="91440" tIns="45720" rIns="91440" bIns="45720" rtlCol="0" anchor="b">
            <a:noAutofit/>
          </a:bodyPr>
          <a:lstStyle/>
          <a:p>
            <a:pPr marL="0" marR="0" lvl="0" indent="0" fontAlgn="auto">
              <a:spcAft>
                <a:spcPts val="0"/>
              </a:spcAft>
              <a:tabLst/>
              <a:defRPr/>
            </a:pPr>
            <a:r>
              <a:rPr kumimoji="0" lang="en-US" sz="4500" b="0" i="0" u="none" strike="noStrike" cap="none" spc="0" normalizeH="0" baseline="0" noProof="0" dirty="0">
                <a:ln>
                  <a:noFill/>
                </a:ln>
                <a:effectLst/>
                <a:uLnTx/>
                <a:uFillTx/>
              </a:rPr>
              <a:t>Category of Financial Assets</a:t>
            </a:r>
          </a:p>
        </p:txBody>
      </p:sp>
      <p:sp>
        <p:nvSpPr>
          <p:cNvPr id="12" name="TextBox 11">
            <a:extLst>
              <a:ext uri="{FF2B5EF4-FFF2-40B4-BE49-F238E27FC236}">
                <a16:creationId xmlns:a16="http://schemas.microsoft.com/office/drawing/2014/main" id="{E4BB6AD5-D094-1356-1393-BFAFE11AEAD9}"/>
              </a:ext>
            </a:extLst>
          </p:cNvPr>
          <p:cNvSpPr txBox="1"/>
          <p:nvPr/>
        </p:nvSpPr>
        <p:spPr>
          <a:xfrm>
            <a:off x="2507564" y="2497847"/>
            <a:ext cx="2818007" cy="477054"/>
          </a:xfrm>
          <a:prstGeom prst="rect">
            <a:avLst/>
          </a:prstGeom>
          <a:noFill/>
          <a:ln w="38100">
            <a:solidFill>
              <a:schemeClr val="accent2">
                <a:lumMod val="60000"/>
                <a:lumOff val="40000"/>
              </a:schemeClr>
            </a:solidFill>
          </a:ln>
        </p:spPr>
        <p:txBody>
          <a:bodyPr wrap="square" rtlCol="0">
            <a:spAutoFit/>
          </a:bodyPr>
          <a:lstStyle/>
          <a:p>
            <a:r>
              <a:rPr lang="en-US" sz="2500" dirty="0"/>
              <a:t>Amortized Cost</a:t>
            </a:r>
          </a:p>
        </p:txBody>
      </p:sp>
      <p:sp>
        <p:nvSpPr>
          <p:cNvPr id="13" name="TextBox 12">
            <a:extLst>
              <a:ext uri="{FF2B5EF4-FFF2-40B4-BE49-F238E27FC236}">
                <a16:creationId xmlns:a16="http://schemas.microsoft.com/office/drawing/2014/main" id="{7147B1C8-3327-DB9C-0BC8-5E32ADF5DAEF}"/>
              </a:ext>
            </a:extLst>
          </p:cNvPr>
          <p:cNvSpPr txBox="1"/>
          <p:nvPr/>
        </p:nvSpPr>
        <p:spPr>
          <a:xfrm>
            <a:off x="2497691" y="3182380"/>
            <a:ext cx="2818007" cy="861774"/>
          </a:xfrm>
          <a:prstGeom prst="rect">
            <a:avLst/>
          </a:prstGeom>
          <a:noFill/>
          <a:ln w="38100">
            <a:solidFill>
              <a:schemeClr val="accent2">
                <a:lumMod val="60000"/>
                <a:lumOff val="40000"/>
              </a:schemeClr>
            </a:solidFill>
          </a:ln>
        </p:spPr>
        <p:txBody>
          <a:bodyPr wrap="square" rtlCol="0">
            <a:spAutoFit/>
          </a:bodyPr>
          <a:lstStyle/>
          <a:p>
            <a:r>
              <a:rPr lang="en-US" sz="2500" dirty="0"/>
              <a:t>Fair value through profit and loss</a:t>
            </a:r>
          </a:p>
        </p:txBody>
      </p:sp>
      <p:sp>
        <p:nvSpPr>
          <p:cNvPr id="14" name="TextBox 13">
            <a:extLst>
              <a:ext uri="{FF2B5EF4-FFF2-40B4-BE49-F238E27FC236}">
                <a16:creationId xmlns:a16="http://schemas.microsoft.com/office/drawing/2014/main" id="{B909FCD4-9309-F399-DF7D-96858FC8175A}"/>
              </a:ext>
            </a:extLst>
          </p:cNvPr>
          <p:cNvSpPr txBox="1"/>
          <p:nvPr/>
        </p:nvSpPr>
        <p:spPr>
          <a:xfrm>
            <a:off x="2517436" y="4251634"/>
            <a:ext cx="2818007" cy="1631216"/>
          </a:xfrm>
          <a:prstGeom prst="rect">
            <a:avLst/>
          </a:prstGeom>
          <a:noFill/>
          <a:ln w="38100">
            <a:solidFill>
              <a:schemeClr val="accent2">
                <a:lumMod val="60000"/>
                <a:lumOff val="40000"/>
              </a:schemeClr>
            </a:solidFill>
          </a:ln>
        </p:spPr>
        <p:txBody>
          <a:bodyPr wrap="square" rtlCol="0">
            <a:spAutoFit/>
          </a:bodyPr>
          <a:lstStyle/>
          <a:p>
            <a:r>
              <a:rPr lang="en-US" sz="2500" dirty="0"/>
              <a:t>Fair value through other comprehensive income</a:t>
            </a:r>
          </a:p>
        </p:txBody>
      </p:sp>
      <p:sp>
        <p:nvSpPr>
          <p:cNvPr id="15" name="TextBox 14">
            <a:extLst>
              <a:ext uri="{FF2B5EF4-FFF2-40B4-BE49-F238E27FC236}">
                <a16:creationId xmlns:a16="http://schemas.microsoft.com/office/drawing/2014/main" id="{99047EA7-7EF3-0635-C588-C314782E6CC4}"/>
              </a:ext>
            </a:extLst>
          </p:cNvPr>
          <p:cNvSpPr txBox="1"/>
          <p:nvPr/>
        </p:nvSpPr>
        <p:spPr>
          <a:xfrm>
            <a:off x="7321231" y="2507890"/>
            <a:ext cx="2818007" cy="477054"/>
          </a:xfrm>
          <a:prstGeom prst="rect">
            <a:avLst/>
          </a:prstGeom>
          <a:noFill/>
          <a:ln w="38100">
            <a:solidFill>
              <a:schemeClr val="accent2">
                <a:lumMod val="60000"/>
                <a:lumOff val="40000"/>
              </a:schemeClr>
            </a:solidFill>
          </a:ln>
        </p:spPr>
        <p:txBody>
          <a:bodyPr wrap="square" rtlCol="0">
            <a:spAutoFit/>
          </a:bodyPr>
          <a:lstStyle/>
          <a:p>
            <a:r>
              <a:rPr lang="en-US" sz="2500" dirty="0"/>
              <a:t>Amortized Cost</a:t>
            </a:r>
          </a:p>
        </p:txBody>
      </p:sp>
      <p:sp>
        <p:nvSpPr>
          <p:cNvPr id="17" name="TextBox 16">
            <a:extLst>
              <a:ext uri="{FF2B5EF4-FFF2-40B4-BE49-F238E27FC236}">
                <a16:creationId xmlns:a16="http://schemas.microsoft.com/office/drawing/2014/main" id="{F1FFB723-23BD-B38A-9901-F5D87057BF14}"/>
              </a:ext>
            </a:extLst>
          </p:cNvPr>
          <p:cNvSpPr txBox="1"/>
          <p:nvPr/>
        </p:nvSpPr>
        <p:spPr>
          <a:xfrm>
            <a:off x="7311358" y="3192423"/>
            <a:ext cx="2818007" cy="861774"/>
          </a:xfrm>
          <a:prstGeom prst="rect">
            <a:avLst/>
          </a:prstGeom>
          <a:noFill/>
          <a:ln w="38100">
            <a:solidFill>
              <a:schemeClr val="accent2">
                <a:lumMod val="60000"/>
                <a:lumOff val="40000"/>
              </a:schemeClr>
            </a:solidFill>
          </a:ln>
        </p:spPr>
        <p:txBody>
          <a:bodyPr wrap="square" rtlCol="0">
            <a:spAutoFit/>
          </a:bodyPr>
          <a:lstStyle/>
          <a:p>
            <a:r>
              <a:rPr lang="en-US" sz="2500" dirty="0"/>
              <a:t>Fair value through profit and loss</a:t>
            </a:r>
          </a:p>
        </p:txBody>
      </p:sp>
      <p:sp>
        <p:nvSpPr>
          <p:cNvPr id="21" name="Title 1">
            <a:extLst>
              <a:ext uri="{FF2B5EF4-FFF2-40B4-BE49-F238E27FC236}">
                <a16:creationId xmlns:a16="http://schemas.microsoft.com/office/drawing/2014/main" id="{0B9F6F73-809A-CFEB-CD97-2C245B14AF2E}"/>
              </a:ext>
            </a:extLst>
          </p:cNvPr>
          <p:cNvSpPr txBox="1">
            <a:spLocks/>
          </p:cNvSpPr>
          <p:nvPr/>
        </p:nvSpPr>
        <p:spPr>
          <a:xfrm>
            <a:off x="6754318" y="737796"/>
            <a:ext cx="4274748" cy="13500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500" dirty="0"/>
              <a:t>Category of Financial Liability</a:t>
            </a:r>
          </a:p>
        </p:txBody>
      </p:sp>
    </p:spTree>
    <p:extLst>
      <p:ext uri="{BB962C8B-B14F-4D97-AF65-F5344CB8AC3E}">
        <p14:creationId xmlns:p14="http://schemas.microsoft.com/office/powerpoint/2010/main" val="383800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EBF949-A3D3-6A30-DBF6-2CE84DCBFAA1}"/>
              </a:ext>
            </a:extLst>
          </p:cNvPr>
          <p:cNvSpPr>
            <a:spLocks noGrp="1"/>
          </p:cNvSpPr>
          <p:nvPr>
            <p:ph type="ctrTitle"/>
          </p:nvPr>
        </p:nvSpPr>
        <p:spPr>
          <a:xfrm>
            <a:off x="4380588" y="965199"/>
            <a:ext cx="6766078" cy="4927601"/>
          </a:xfrm>
        </p:spPr>
        <p:txBody>
          <a:bodyPr anchor="ctr">
            <a:noAutofit/>
          </a:bodyPr>
          <a:lstStyle/>
          <a:p>
            <a:pPr algn="l"/>
            <a:r>
              <a:rPr lang="en-US" sz="1550" dirty="0">
                <a:solidFill>
                  <a:schemeClr val="bg1"/>
                </a:solidFill>
              </a:rPr>
              <a:t>An entity shall classify financial assets as subsequently measured at amortized cost, fair value through other comprehensive income, or fair value through profit</a:t>
            </a:r>
            <a:br>
              <a:rPr lang="en-US" sz="1550" dirty="0">
                <a:solidFill>
                  <a:schemeClr val="bg1"/>
                </a:solidFill>
              </a:rPr>
            </a:br>
            <a:r>
              <a:rPr lang="en-US" sz="1550" dirty="0">
                <a:solidFill>
                  <a:schemeClr val="bg1"/>
                </a:solidFill>
              </a:rPr>
              <a:t>or loss on the basis of both: </a:t>
            </a:r>
            <a:br>
              <a:rPr lang="en-US" sz="1550" dirty="0">
                <a:solidFill>
                  <a:schemeClr val="bg1"/>
                </a:solidFill>
              </a:rPr>
            </a:br>
            <a:br>
              <a:rPr lang="en-US" sz="1550" dirty="0">
                <a:solidFill>
                  <a:schemeClr val="bg1"/>
                </a:solidFill>
              </a:rPr>
            </a:br>
            <a:r>
              <a:rPr lang="en-US" sz="1550" dirty="0">
                <a:solidFill>
                  <a:schemeClr val="bg1"/>
                </a:solidFill>
              </a:rPr>
              <a:t>(a) the entity’s business model for managing the financial assets and</a:t>
            </a:r>
            <a:br>
              <a:rPr lang="en-US" sz="1550" dirty="0">
                <a:solidFill>
                  <a:schemeClr val="bg1"/>
                </a:solidFill>
              </a:rPr>
            </a:br>
            <a:r>
              <a:rPr lang="en-US" sz="1550" dirty="0">
                <a:solidFill>
                  <a:schemeClr val="bg1"/>
                </a:solidFill>
              </a:rPr>
              <a:t>(b) the contractual cash flow characteristics of the financial asset. </a:t>
            </a:r>
            <a:br>
              <a:rPr lang="en-US" sz="1550" dirty="0">
                <a:solidFill>
                  <a:schemeClr val="bg1"/>
                </a:solidFill>
              </a:rPr>
            </a:br>
            <a:br>
              <a:rPr lang="en-US" sz="1550" dirty="0">
                <a:solidFill>
                  <a:schemeClr val="bg1"/>
                </a:solidFill>
              </a:rPr>
            </a:br>
            <a:r>
              <a:rPr lang="en-US" sz="1550" b="1" dirty="0">
                <a:solidFill>
                  <a:schemeClr val="bg1"/>
                </a:solidFill>
              </a:rPr>
              <a:t>Amortized Method - (Held to maturity)</a:t>
            </a:r>
            <a:br>
              <a:rPr lang="en-US" sz="1550" dirty="0">
                <a:solidFill>
                  <a:schemeClr val="bg1"/>
                </a:solidFill>
              </a:rPr>
            </a:br>
            <a:r>
              <a:rPr lang="en-US" sz="1550" dirty="0">
                <a:solidFill>
                  <a:schemeClr val="bg1"/>
                </a:solidFill>
              </a:rPr>
              <a:t>(a) the financial asset is held within a business model whose </a:t>
            </a:r>
            <a:r>
              <a:rPr lang="en-US" sz="1550" dirty="0">
                <a:solidFill>
                  <a:srgbClr val="00B0F0"/>
                </a:solidFill>
              </a:rPr>
              <a:t>objective is to hold financial assets in order to collect contractual cash flows </a:t>
            </a:r>
            <a:r>
              <a:rPr lang="en-US" sz="1550" dirty="0">
                <a:solidFill>
                  <a:schemeClr val="bg1"/>
                </a:solidFill>
              </a:rPr>
              <a:t>and</a:t>
            </a:r>
            <a:br>
              <a:rPr lang="en-US" sz="1550" dirty="0">
                <a:solidFill>
                  <a:schemeClr val="bg1"/>
                </a:solidFill>
              </a:rPr>
            </a:br>
            <a:r>
              <a:rPr lang="en-US" sz="1550" dirty="0">
                <a:solidFill>
                  <a:schemeClr val="bg1"/>
                </a:solidFill>
              </a:rPr>
              <a:t>(b) the contractual terms of the financial asset give rise on specified dates to cash flows that are </a:t>
            </a:r>
            <a:r>
              <a:rPr lang="en-US" sz="1550" dirty="0">
                <a:solidFill>
                  <a:srgbClr val="00B0F0"/>
                </a:solidFill>
              </a:rPr>
              <a:t>solely payments of principal &amp; interest </a:t>
            </a:r>
            <a:r>
              <a:rPr lang="en-US" sz="1550" dirty="0">
                <a:solidFill>
                  <a:schemeClr val="bg1"/>
                </a:solidFill>
              </a:rPr>
              <a:t>on the principal amount outstanding. </a:t>
            </a:r>
            <a:br>
              <a:rPr lang="en-US" sz="1550" dirty="0">
                <a:solidFill>
                  <a:schemeClr val="bg1"/>
                </a:solidFill>
              </a:rPr>
            </a:br>
            <a:br>
              <a:rPr lang="en-US" sz="1550" dirty="0">
                <a:solidFill>
                  <a:schemeClr val="bg1"/>
                </a:solidFill>
              </a:rPr>
            </a:br>
            <a:r>
              <a:rPr lang="en-US" sz="1550" b="1" dirty="0">
                <a:solidFill>
                  <a:schemeClr val="bg1"/>
                </a:solidFill>
              </a:rPr>
              <a:t>Fair value through other comprehensive income - (Intend to sell before maturity)</a:t>
            </a:r>
            <a:br>
              <a:rPr lang="en-US" sz="1550" b="1" dirty="0">
                <a:solidFill>
                  <a:schemeClr val="bg1"/>
                </a:solidFill>
              </a:rPr>
            </a:br>
            <a:r>
              <a:rPr lang="en-US" sz="1550" dirty="0">
                <a:solidFill>
                  <a:schemeClr val="bg1"/>
                </a:solidFill>
              </a:rPr>
              <a:t>(a)</a:t>
            </a:r>
            <a:r>
              <a:rPr lang="en-US" sz="1550" b="1" dirty="0">
                <a:solidFill>
                  <a:schemeClr val="bg1"/>
                </a:solidFill>
              </a:rPr>
              <a:t> </a:t>
            </a:r>
            <a:r>
              <a:rPr lang="en-US" sz="1550" dirty="0">
                <a:solidFill>
                  <a:schemeClr val="bg1"/>
                </a:solidFill>
              </a:rPr>
              <a:t>the financial asset is held within a business model whose </a:t>
            </a:r>
            <a:r>
              <a:rPr lang="en-US" sz="1550" dirty="0">
                <a:solidFill>
                  <a:srgbClr val="00B0F0"/>
                </a:solidFill>
              </a:rPr>
              <a:t>objective is achieved by both collecting contractual cash flows and selling financial assets </a:t>
            </a:r>
            <a:r>
              <a:rPr lang="en-US" sz="1550" dirty="0">
                <a:solidFill>
                  <a:schemeClr val="bg1"/>
                </a:solidFill>
              </a:rPr>
              <a:t>and</a:t>
            </a:r>
            <a:br>
              <a:rPr lang="en-US" sz="1550" dirty="0">
                <a:solidFill>
                  <a:schemeClr val="bg1"/>
                </a:solidFill>
              </a:rPr>
            </a:br>
            <a:r>
              <a:rPr lang="en-US" sz="1550" dirty="0">
                <a:solidFill>
                  <a:schemeClr val="bg1"/>
                </a:solidFill>
              </a:rPr>
              <a:t>(b) the contractual terms of the financial asset give rise on specified dates to cash flows that are </a:t>
            </a:r>
            <a:r>
              <a:rPr lang="en-US" sz="1550" dirty="0">
                <a:solidFill>
                  <a:srgbClr val="00B0F0"/>
                </a:solidFill>
              </a:rPr>
              <a:t>solely payments of principal and interest </a:t>
            </a:r>
            <a:r>
              <a:rPr lang="en-US" sz="1550" dirty="0">
                <a:solidFill>
                  <a:schemeClr val="bg1"/>
                </a:solidFill>
              </a:rPr>
              <a:t>on the principal amount outstanding. </a:t>
            </a:r>
            <a:br>
              <a:rPr lang="en-US" sz="1550" dirty="0">
                <a:solidFill>
                  <a:schemeClr val="bg1"/>
                </a:solidFill>
              </a:rPr>
            </a:br>
            <a:br>
              <a:rPr lang="en-US" sz="1550" dirty="0">
                <a:solidFill>
                  <a:schemeClr val="bg1"/>
                </a:solidFill>
              </a:rPr>
            </a:br>
            <a:r>
              <a:rPr lang="en-US" sz="1550" b="1" dirty="0">
                <a:solidFill>
                  <a:schemeClr val="bg1"/>
                </a:solidFill>
              </a:rPr>
              <a:t>Fair value through profit and loss - (Residual)</a:t>
            </a:r>
            <a:br>
              <a:rPr lang="en-US" sz="1550" b="1" dirty="0">
                <a:solidFill>
                  <a:schemeClr val="bg1"/>
                </a:solidFill>
              </a:rPr>
            </a:br>
            <a:r>
              <a:rPr lang="en-US" sz="1550" dirty="0">
                <a:solidFill>
                  <a:schemeClr val="bg1"/>
                </a:solidFill>
              </a:rPr>
              <a:t>A financial asset shall be measured at fair value through profit or loss </a:t>
            </a:r>
            <a:r>
              <a:rPr lang="en-US" sz="1550" dirty="0">
                <a:solidFill>
                  <a:srgbClr val="00B0F0"/>
                </a:solidFill>
              </a:rPr>
              <a:t>unless </a:t>
            </a:r>
            <a:r>
              <a:rPr lang="en-US" sz="1550" dirty="0">
                <a:solidFill>
                  <a:schemeClr val="bg1"/>
                </a:solidFill>
              </a:rPr>
              <a:t>it is measured at amortized cost or at fair value through other comprehensive income Example: Derivatives, held for trading and designated at FVTPL</a:t>
            </a: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755F3B-A83E-D810-42CB-A205AB333598}"/>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Classification of Financial Assets</a:t>
            </a:r>
          </a:p>
        </p:txBody>
      </p:sp>
      <p:sp>
        <p:nvSpPr>
          <p:cNvPr id="21" name="TextBox 20">
            <a:extLst>
              <a:ext uri="{FF2B5EF4-FFF2-40B4-BE49-F238E27FC236}">
                <a16:creationId xmlns:a16="http://schemas.microsoft.com/office/drawing/2014/main" id="{A013E055-D443-C8E1-A55E-F80E065482B9}"/>
              </a:ext>
            </a:extLst>
          </p:cNvPr>
          <p:cNvSpPr txBox="1"/>
          <p:nvPr/>
        </p:nvSpPr>
        <p:spPr>
          <a:xfrm>
            <a:off x="321563" y="6553060"/>
            <a:ext cx="11634215" cy="276999"/>
          </a:xfrm>
          <a:prstGeom prst="rect">
            <a:avLst/>
          </a:prstGeom>
          <a:noFill/>
        </p:spPr>
        <p:txBody>
          <a:bodyPr wrap="square">
            <a:spAutoFit/>
          </a:bodyPr>
          <a:lstStyle/>
          <a:p>
            <a:r>
              <a:rPr lang="en-US" sz="1200" dirty="0"/>
              <a:t>An entity may make an irrevocable election at initial recognition for particular investment in equity instruments</a:t>
            </a:r>
          </a:p>
        </p:txBody>
      </p:sp>
    </p:spTree>
    <p:extLst>
      <p:ext uri="{BB962C8B-B14F-4D97-AF65-F5344CB8AC3E}">
        <p14:creationId xmlns:p14="http://schemas.microsoft.com/office/powerpoint/2010/main" val="215026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EBF949-A3D3-6A30-DBF6-2CE84DCBFAA1}"/>
              </a:ext>
            </a:extLst>
          </p:cNvPr>
          <p:cNvSpPr>
            <a:spLocks noGrp="1"/>
          </p:cNvSpPr>
          <p:nvPr>
            <p:ph type="ctrTitle"/>
          </p:nvPr>
        </p:nvSpPr>
        <p:spPr>
          <a:xfrm>
            <a:off x="4380588" y="965199"/>
            <a:ext cx="6766078" cy="4927601"/>
          </a:xfrm>
        </p:spPr>
        <p:txBody>
          <a:bodyPr anchor="ctr">
            <a:noAutofit/>
          </a:bodyPr>
          <a:lstStyle/>
          <a:p>
            <a:pPr algn="l"/>
            <a:r>
              <a:rPr lang="en-US" sz="1550" b="1" dirty="0">
                <a:solidFill>
                  <a:schemeClr val="bg1"/>
                </a:solidFill>
              </a:rPr>
              <a:t>Solely payment of principal and interest – (SPPI Interest)</a:t>
            </a:r>
            <a:br>
              <a:rPr lang="en-US" sz="1550" b="1" dirty="0">
                <a:solidFill>
                  <a:schemeClr val="bg1"/>
                </a:solidFill>
              </a:rPr>
            </a:br>
            <a:br>
              <a:rPr lang="en-US" sz="1550" b="1" dirty="0">
                <a:solidFill>
                  <a:schemeClr val="bg1"/>
                </a:solidFill>
              </a:rPr>
            </a:br>
            <a:r>
              <a:rPr lang="en-US" sz="1550" b="1" dirty="0">
                <a:solidFill>
                  <a:schemeClr val="bg1"/>
                </a:solidFill>
              </a:rPr>
              <a:t>Principal </a:t>
            </a:r>
            <a:r>
              <a:rPr lang="en-US" sz="1550" dirty="0">
                <a:solidFill>
                  <a:schemeClr val="bg1"/>
                </a:solidFill>
              </a:rPr>
              <a:t>is the </a:t>
            </a:r>
            <a:r>
              <a:rPr lang="en-US" sz="1550" dirty="0">
                <a:solidFill>
                  <a:srgbClr val="00B0F0"/>
                </a:solidFill>
              </a:rPr>
              <a:t>fair value of the financial asset at initial recognition </a:t>
            </a:r>
            <a:r>
              <a:rPr lang="en-US" sz="1550" dirty="0">
                <a:solidFill>
                  <a:schemeClr val="bg1"/>
                </a:solidFill>
              </a:rPr>
              <a:t>– the principal amount may change over the life of the financial asset (for example, if there are repayments of principal)</a:t>
            </a:r>
            <a:br>
              <a:rPr lang="en-US" sz="1550" dirty="0">
                <a:solidFill>
                  <a:schemeClr val="bg1"/>
                </a:solidFill>
              </a:rPr>
            </a:br>
            <a:br>
              <a:rPr lang="en-US" sz="1550" b="1" dirty="0">
                <a:solidFill>
                  <a:schemeClr val="bg1"/>
                </a:solidFill>
              </a:rPr>
            </a:br>
            <a:r>
              <a:rPr lang="en-US" sz="1550" b="1" dirty="0">
                <a:solidFill>
                  <a:schemeClr val="bg1"/>
                </a:solidFill>
              </a:rPr>
              <a:t>Interest elements – </a:t>
            </a:r>
            <a:r>
              <a:rPr lang="en-US" sz="1550" dirty="0">
                <a:solidFill>
                  <a:schemeClr val="bg1"/>
                </a:solidFill>
              </a:rPr>
              <a:t>consideration consistent with the basic lending arrangement:</a:t>
            </a:r>
            <a:br>
              <a:rPr lang="en-US" sz="1550" dirty="0">
                <a:solidFill>
                  <a:schemeClr val="bg1"/>
                </a:solidFill>
              </a:rPr>
            </a:br>
            <a:r>
              <a:rPr lang="en-US" sz="1550" dirty="0">
                <a:solidFill>
                  <a:schemeClr val="bg1"/>
                </a:solidFill>
              </a:rPr>
              <a:t>▪ </a:t>
            </a:r>
            <a:r>
              <a:rPr lang="en-US" sz="1550" dirty="0">
                <a:solidFill>
                  <a:srgbClr val="00B0F0"/>
                </a:solidFill>
              </a:rPr>
              <a:t>time value of money</a:t>
            </a:r>
            <a:br>
              <a:rPr lang="en-US" sz="1550" dirty="0">
                <a:solidFill>
                  <a:schemeClr val="bg1"/>
                </a:solidFill>
              </a:rPr>
            </a:br>
            <a:r>
              <a:rPr lang="en-US" sz="1550" dirty="0">
                <a:solidFill>
                  <a:schemeClr val="bg1"/>
                </a:solidFill>
              </a:rPr>
              <a:t>▪ </a:t>
            </a:r>
            <a:r>
              <a:rPr lang="en-US" sz="1550" dirty="0">
                <a:solidFill>
                  <a:srgbClr val="00B0F0"/>
                </a:solidFill>
              </a:rPr>
              <a:t>credit risk</a:t>
            </a:r>
            <a:br>
              <a:rPr lang="en-US" sz="1550" dirty="0">
                <a:solidFill>
                  <a:schemeClr val="bg1"/>
                </a:solidFill>
              </a:rPr>
            </a:br>
            <a:r>
              <a:rPr lang="en-US" sz="1550" dirty="0">
                <a:solidFill>
                  <a:schemeClr val="bg1"/>
                </a:solidFill>
              </a:rPr>
              <a:t>▪ other basic </a:t>
            </a:r>
            <a:r>
              <a:rPr lang="en-US" sz="1550" dirty="0">
                <a:solidFill>
                  <a:srgbClr val="00B0F0"/>
                </a:solidFill>
              </a:rPr>
              <a:t>lending risks </a:t>
            </a:r>
            <a:r>
              <a:rPr lang="en-US" sz="1550" dirty="0">
                <a:solidFill>
                  <a:schemeClr val="bg1"/>
                </a:solidFill>
              </a:rPr>
              <a:t>(for example, liquidity risk)</a:t>
            </a:r>
            <a:br>
              <a:rPr lang="en-US" sz="1550" dirty="0">
                <a:solidFill>
                  <a:schemeClr val="bg1"/>
                </a:solidFill>
              </a:rPr>
            </a:br>
            <a:r>
              <a:rPr lang="en-US" sz="1550" dirty="0">
                <a:solidFill>
                  <a:schemeClr val="bg1"/>
                </a:solidFill>
              </a:rPr>
              <a:t>▪ </a:t>
            </a:r>
            <a:r>
              <a:rPr lang="en-US" sz="1550" dirty="0">
                <a:solidFill>
                  <a:srgbClr val="00B0F0"/>
                </a:solidFill>
              </a:rPr>
              <a:t>costs associated with holding the financial asset </a:t>
            </a:r>
            <a:r>
              <a:rPr lang="en-US" sz="1550" dirty="0">
                <a:solidFill>
                  <a:schemeClr val="bg1"/>
                </a:solidFill>
              </a:rPr>
              <a:t>for a particular period of time</a:t>
            </a:r>
            <a:br>
              <a:rPr lang="en-US" sz="1550" dirty="0">
                <a:solidFill>
                  <a:schemeClr val="bg1"/>
                </a:solidFill>
              </a:rPr>
            </a:br>
            <a:r>
              <a:rPr lang="en-US" sz="1550" dirty="0">
                <a:solidFill>
                  <a:schemeClr val="bg1"/>
                </a:solidFill>
              </a:rPr>
              <a:t>▪ </a:t>
            </a:r>
            <a:r>
              <a:rPr lang="en-US" sz="1550" dirty="0">
                <a:solidFill>
                  <a:srgbClr val="00B0F0"/>
                </a:solidFill>
              </a:rPr>
              <a:t>profit margin </a:t>
            </a:r>
            <a:r>
              <a:rPr lang="en-US" sz="1550" dirty="0">
                <a:solidFill>
                  <a:schemeClr val="bg1"/>
                </a:solidFill>
              </a:rPr>
              <a:t>that is consistent with a basic lending arrangement</a:t>
            </a: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755F3B-A83E-D810-42CB-A205AB333598}"/>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Contractual Cash Flow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('SPPI') TEST</a:t>
            </a:r>
          </a:p>
        </p:txBody>
      </p:sp>
    </p:spTree>
    <p:extLst>
      <p:ext uri="{BB962C8B-B14F-4D97-AF65-F5344CB8AC3E}">
        <p14:creationId xmlns:p14="http://schemas.microsoft.com/office/powerpoint/2010/main" val="214583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040796-F7BB-D6E4-C5E5-4286C2EB8F36}"/>
              </a:ext>
            </a:extLst>
          </p:cNvPr>
          <p:cNvSpPr txBox="1"/>
          <p:nvPr/>
        </p:nvSpPr>
        <p:spPr>
          <a:xfrm>
            <a:off x="944703" y="2459503"/>
            <a:ext cx="28853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Classification of Financial Asset</a:t>
            </a:r>
          </a:p>
        </p:txBody>
      </p:sp>
      <p:pic>
        <p:nvPicPr>
          <p:cNvPr id="10" name="Picture 9">
            <a:extLst>
              <a:ext uri="{FF2B5EF4-FFF2-40B4-BE49-F238E27FC236}">
                <a16:creationId xmlns:a16="http://schemas.microsoft.com/office/drawing/2014/main" id="{D5E3809A-83C3-C36E-EFAE-EFAAD616C3EE}"/>
              </a:ext>
            </a:extLst>
          </p:cNvPr>
          <p:cNvPicPr>
            <a:picLocks noChangeAspect="1"/>
          </p:cNvPicPr>
          <p:nvPr/>
        </p:nvPicPr>
        <p:blipFill>
          <a:blip r:embed="rId2"/>
          <a:stretch>
            <a:fillRect/>
          </a:stretch>
        </p:blipFill>
        <p:spPr>
          <a:xfrm>
            <a:off x="4507525" y="1080522"/>
            <a:ext cx="6495741" cy="48122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03378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1665</Words>
  <Application>Microsoft Office PowerPoint</Application>
  <PresentationFormat>Widescreen</PresentationFormat>
  <Paragraphs>49</Paragraphs>
  <Slides>23</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9" baseType="lpstr">
      <vt:lpstr>Arial</vt:lpstr>
      <vt:lpstr>Calibri</vt:lpstr>
      <vt:lpstr>Calibri Light</vt:lpstr>
      <vt:lpstr>Office Theme</vt:lpstr>
      <vt:lpstr>Worksheet</vt:lpstr>
      <vt:lpstr>Microsoft Excel Worksheet</vt:lpstr>
      <vt:lpstr>IND AS 32 - Financial Instrument – Presentation  IND AS 109 - Financial Instrument  IND AS 107 - Financial Instrument – Disclosure</vt:lpstr>
      <vt:lpstr>Financial Instrument – Any contract which gives rise to a financial asset to one entity and a financial liability or equity to another entity  Financial Asset - Any asset that is:  (a) Cash; (b) An equity instrument of another entity; (c) A contractual right to receive cash or another financial asset from another entity, or to exchange financial assets or financial liabilities with another entity under conditions that are potentially favorable to the entity; or (d) A contract that may be or will be settled in the entity’s own equity instrument and is not classified as an equity instrument of the entity  Financial Liability - Any liability that is:   (a) A contractual obligation to deliver cash or another financial asset to another entity, or to exchange financial assets or financial liabilities with another entity under conditions that are potentially unfavorable to the entity; or  (b) A contract that will or may be settled in the entity’s own equity instruments and is not classified as an equity instrument of the entity  Equity Instrument - Any contract that evidences a residual interest in the assets of an entity after deducting all of its liabilities  Derivative - Any contract between two parties that derives its value/price from an underlying asset</vt:lpstr>
      <vt:lpstr>Initial Recognition</vt:lpstr>
      <vt:lpstr>Except for trade receivables at initial recognition, an entity shall measure a financial asset or financial liability at its fair value plus or minus.  However, if the fair value of the financial asset or financial liability at initial recognition differs from the transaction price, an entity shall use settlement date accounting for an asset that is subsequently measured at amortized cost, the asset is recognized initially at its fair value on the trade date  Despite the requirement at initial recognition, an entity shall measure trade receivables at their transaction price (as defined in Ind AS 115) if the trade receivables do not contain a significant financing component in accordance with Ind AS 115</vt:lpstr>
      <vt:lpstr>Subsequent Recognition</vt:lpstr>
      <vt:lpstr>Category of Financial Assets</vt:lpstr>
      <vt:lpstr>An entity shall classify financial assets as subsequently measured at amortized cost, fair value through other comprehensive income, or fair value through profit or loss on the basis of both:   (a) the entity’s business model for managing the financial assets and (b) the contractual cash flow characteristics of the financial asset.   Amortized Method - (Held to maturity) (a) the financial asset is held within a business model whose objective is to hold financial assets in order to collect contractual cash flows and (b) the contractual terms of the financial asset give rise on specified dates to cash flows that are solely payments of principal &amp; interest on the principal amount outstanding.   Fair value through other comprehensive income - (Intend to sell before maturity) (a) the financial asset is held within a business model whose objective is achieved by both collecting contractual cash flows and selling financial assets and (b) the contractual terms of the financial asset give rise on specified dates to cash flows that are solely payments of principal and interest on the principal amount outstanding.   Fair value through profit and loss - (Residual) A financial asset shall be measured at fair value through profit or loss unless it is measured at amortized cost or at fair value through other comprehensive income Example: Derivatives, held for trading and designated at FVTPL</vt:lpstr>
      <vt:lpstr>Solely payment of principal and interest – (SPPI Interest)  Principal is the fair value of the financial asset at initial recognition – the principal amount may change over the life of the financial asset (for example, if there are repayments of principal)  Interest elements – consideration consistent with the basic lending arrangement: ▪ time value of money ▪ credit risk ▪ other basic lending risks (for example, liquidity risk) ▪ costs associated with holding the financial asset for a particular period of time ▪ profit margin that is consistent with a basic lending arrangement</vt:lpstr>
      <vt:lpstr>PowerPoint Presentation</vt:lpstr>
      <vt:lpstr>PowerPoint Presentation</vt:lpstr>
      <vt:lpstr>PowerPoint Presentation</vt:lpstr>
      <vt:lpstr>An entity shall classify all financial liabilities as subsequently measured at amortized cost, except for:  (a) financial liabilities at fair value through profit or loss. Such liabilities, including derivatives that are liabilities, shall be subsequently measured at fair value.  (b) financial liabilities that arise when a transfer of a financial asset does not qualify for derecognition or when the continuing involvement approach applies  (c) Financial guarantee contracts  (d) Commitments to provide a loan at a below-market interest rate.  (e) Contingent consideration recognized by an acquirer in a business combination to which Ind AS103 applies. Such contingent consideration shall subsequently be measured at fair value with changes recognized in profit or loss</vt:lpstr>
      <vt:lpstr>PowerPoint Presentation</vt:lpstr>
      <vt:lpstr>PowerPoint Presentation</vt:lpstr>
      <vt:lpstr>PowerPoint Presentation</vt:lpstr>
      <vt:lpstr>Derivative &amp; Hedge Accounting</vt:lpstr>
      <vt:lpstr>PowerPoint Presentation</vt:lpstr>
      <vt:lpstr>The objective of hedge accounting is to represent, in the financial statements, the effect of an entity's risk management activities that use financial instruments to manage exposures arising from particular risks that could affect profit or loss (or other comprehensive income, in the case of investments in equity instruments for which an entity has irrevocably elected to present changes in fair value in other comprehensive income  • For hedge accounting purposes, only contracts with a party external to the reporting entity (i.e., external to the group or the individual entity that is being reported on) can be designated as hedging instruments</vt:lpstr>
      <vt:lpstr>Fair value hedge: Hedge of the exposure to changes in fair value of a recognized asset, liability, unrecognized firm commitment, or a component of any such item, that is attributable to a particular risk and could affect profit or loss.  So here, you have some “fixed item” and you’re worried that its value will fluctuate with the market.  A fixed item means that the item has a fixed value in your accounts and may provide or require a fixed amount of cash in the future.  Example: You issued some bonds with coupon 2% p.a. It’s nice that you always know how much you’ll pay in the future. But you are worried that in the future, the market interest rate will be much lower than 2% and you will be overpaying (in other words, you could get the loan at much lower interest in the future, and you will be paying at a fixed rate of 2%). Therefore, you enter into an interest rate swap to:  @ receive 2% fixed; and @ pay LIBOR12M + 0.5%.  This is a fair value hedge – you tied the fair value of your interest payments to market rates</vt:lpstr>
      <vt:lpstr>PowerPoint Presentation</vt:lpstr>
      <vt:lpstr>Cash flow hedge  A hedge of the exposure to variability in cash flows that is attributable to a particular risk associated with all or a component of a recognized asset or liability or a highly probable forecast transaction could affect profit or loss.  Here, you have some “variable item” and you’re worried that you might get less or have to pay more in the future than now.  Example: You issued some bonds with coupon LIBOR 12M+0.5%. It means that in the future, you will pay interest in line with the market because LIBOR reflects the market conditions. But you don’t want to pay in line with the market. You want to know how much you will pay in the future, as you need to make some budget, etc. Therefore, you enter into interest rate swap to:  @ receive LIBOR 12M + 0.5%; and @ pay 2% fixed.  This is cash flow hedge – you fixed your cash flow, and you will always pay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Asset - Any asset that is:  (a) Cash (b) An equity instrument of another entity; (c) A contractual right to receive cash or another financial asset from another entity, or  to exchange financial assets or financial liabilities with another entity under conditions  that are potentially favorable to the entity; or (d) A contract that may or will be settled in the entity’s own equity instrument &amp; is not classified as an equity instrument of the entity  Financial Liability - Any liability that is:   (a) A contractual obligation to deliver cash or another financial asset to another entity, or to exchange financial assets or financial liabilities with another entity under conditions that are potentially unfavorable to the entity; or  (b) A contract that will or may be settled in the entity’s own equity instruments and is not classified as an equity instrument of the entity  Equity Instrument - Any contract that evidences a residual interest in the assets of an entity after deducting all of its liabilities</dc:title>
  <dc:creator>Accounts Team Regional 1</dc:creator>
  <cp:lastModifiedBy>Accounts Team Regional 1</cp:lastModifiedBy>
  <cp:revision>62</cp:revision>
  <dcterms:created xsi:type="dcterms:W3CDTF">2022-11-22T10:27:38Z</dcterms:created>
  <dcterms:modified xsi:type="dcterms:W3CDTF">2022-12-15T15:31:36Z</dcterms:modified>
</cp:coreProperties>
</file>