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5" r:id="rId12"/>
    <p:sldId id="273" r:id="rId13"/>
    <p:sldId id="263" r:id="rId14"/>
    <p:sldId id="271" r:id="rId15"/>
    <p:sldId id="272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/>
    <p:restoredTop sz="94656"/>
  </p:normalViewPr>
  <p:slideViewPr>
    <p:cSldViewPr snapToGrid="0" snapToObjects="1">
      <p:cViewPr>
        <p:scale>
          <a:sx n="60" d="100"/>
          <a:sy n="60" d="100"/>
        </p:scale>
        <p:origin x="-99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79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0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6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4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85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35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74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37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39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0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EB0F-D253-C444-86E4-25CA6B2E2867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EBB8-9D2C-A241-BB12-7A29108E5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33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82930" y="-160172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Corporate Etiquettes</a:t>
            </a:r>
            <a:endParaRPr lang="en-US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0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5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35" y="2960132"/>
            <a:ext cx="8507895" cy="389786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2035" y="1577997"/>
            <a:ext cx="83356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GB" sz="2400" dirty="0">
              <a:latin typeface="Candara" charset="0"/>
              <a:ea typeface="Candara" charset="0"/>
              <a:cs typeface="Candara" charset="0"/>
            </a:endParaRPr>
          </a:p>
          <a:p>
            <a:endParaRPr lang="en-GB" sz="2400" dirty="0">
              <a:latin typeface="Candara" charset="0"/>
              <a:ea typeface="Candara" charset="0"/>
              <a:cs typeface="Candara" charset="0"/>
            </a:endParaRPr>
          </a:p>
          <a:p>
            <a:endParaRPr lang="en-GB" sz="240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GB" sz="2400" dirty="0" smtClean="0">
                <a:latin typeface="Candara" charset="0"/>
                <a:ea typeface="Candara" charset="0"/>
                <a:cs typeface="Candara" charset="0"/>
              </a:rPr>
              <a:t>(Dr</a:t>
            </a:r>
            <a:r>
              <a:rPr lang="en-GB" sz="2400" dirty="0">
                <a:latin typeface="Candara" charset="0"/>
                <a:ea typeface="Candara" charset="0"/>
                <a:cs typeface="Candara" charset="0"/>
              </a:rPr>
              <a:t>.) Shyam Agrawal, </a:t>
            </a:r>
            <a:r>
              <a:rPr lang="en-GB" sz="2400" dirty="0" smtClean="0">
                <a:latin typeface="Candara" charset="0"/>
                <a:ea typeface="Candara" charset="0"/>
                <a:cs typeface="Candara" charset="0"/>
              </a:rPr>
              <a:t>Immediate past President ICSI had </a:t>
            </a:r>
            <a:r>
              <a:rPr lang="en-GB" sz="2400" dirty="0">
                <a:latin typeface="Candara" charset="0"/>
                <a:ea typeface="Candara" charset="0"/>
                <a:cs typeface="Candara" charset="0"/>
              </a:rPr>
              <a:t>adopted traditional attire as its Convocation Dress Code and has decided to do away with the western attire of  gowns  and  caps  that  students </a:t>
            </a:r>
            <a:r>
              <a:rPr lang="en-GB" sz="2400" dirty="0" smtClean="0">
                <a:latin typeface="Candara" charset="0"/>
                <a:ea typeface="Candara" charset="0"/>
                <a:cs typeface="Candara" charset="0"/>
              </a:rPr>
              <a:t>used to </a:t>
            </a:r>
            <a:r>
              <a:rPr lang="en-GB" sz="2400" dirty="0">
                <a:latin typeface="Candara" charset="0"/>
                <a:ea typeface="Candara" charset="0"/>
                <a:cs typeface="Candara" charset="0"/>
              </a:rPr>
              <a:t> adorn  so  far  during  the  convocation  ceremonies.  The dress code for The ICSI Convocation is now Kurta </a:t>
            </a:r>
            <a:r>
              <a:rPr lang="en-GB" sz="2400" dirty="0" smtClean="0">
                <a:latin typeface="Candara" charset="0"/>
                <a:ea typeface="Candara" charset="0"/>
                <a:cs typeface="Candara" charset="0"/>
              </a:rPr>
              <a:t>Pyjama </a:t>
            </a:r>
            <a:r>
              <a:rPr lang="en-GB" sz="2400" dirty="0">
                <a:latin typeface="Candara" charset="0"/>
                <a:ea typeface="Candara" charset="0"/>
                <a:cs typeface="Candara" charset="0"/>
              </a:rPr>
              <a:t>for boys and saree/suit for </a:t>
            </a:r>
            <a:r>
              <a:rPr lang="en-GB" sz="2400" dirty="0" smtClean="0">
                <a:latin typeface="Candara" charset="0"/>
                <a:ea typeface="Candara" charset="0"/>
                <a:cs typeface="Candara" charset="0"/>
              </a:rPr>
              <a:t>girls. The </a:t>
            </a:r>
            <a:r>
              <a:rPr lang="en-GB" sz="2400" dirty="0">
                <a:latin typeface="Candara" charset="0"/>
                <a:ea typeface="Candara" charset="0"/>
                <a:cs typeface="Candara" charset="0"/>
              </a:rPr>
              <a:t>Institute has also introduced a specially designed Angavastra or stole/ Uttariya made of Khadi for its students and is a part of the official dress code for the ceremony. 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0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8889" y="1155904"/>
            <a:ext cx="6144322" cy="89276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Office space Etiquette</a:t>
            </a:r>
            <a:endParaRPr lang="en-US" sz="4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8888" y="2571815"/>
            <a:ext cx="6144322" cy="312646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38654" y="285777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4000" dirty="0">
                <a:latin typeface="Candara" charset="0"/>
                <a:ea typeface="Candara" charset="0"/>
                <a:cs typeface="Candara" charset="0"/>
              </a:rPr>
              <a:t>Don’t interrupt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000" dirty="0">
                <a:latin typeface="Candara" charset="0"/>
                <a:ea typeface="Candara" charset="0"/>
                <a:cs typeface="Candara" charset="0"/>
              </a:rPr>
              <a:t>Ask permission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000" dirty="0">
                <a:latin typeface="Candara" charset="0"/>
                <a:ea typeface="Candara" charset="0"/>
                <a:cs typeface="Candara" charset="0"/>
              </a:rPr>
              <a:t>Don’t touch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000" dirty="0">
                <a:latin typeface="Candara" charset="0"/>
                <a:ea typeface="Candara" charset="0"/>
                <a:cs typeface="Candara" charset="0"/>
              </a:rPr>
              <a:t>Cubicles do have walls</a:t>
            </a:r>
          </a:p>
        </p:txBody>
      </p:sp>
    </p:spTree>
    <p:extLst>
      <p:ext uri="{BB962C8B-B14F-4D97-AF65-F5344CB8AC3E}">
        <p14:creationId xmlns:p14="http://schemas.microsoft.com/office/powerpoint/2010/main" xmlns="" val="11665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019" y="281509"/>
            <a:ext cx="4863546" cy="239543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b="1" dirty="0" smtClean="0">
              <a:solidFill>
                <a:schemeClr val="tx1"/>
              </a:solidFill>
            </a:endParaRPr>
          </a:p>
          <a:p>
            <a:pPr lvl="0"/>
            <a:endParaRPr lang="en-US" b="1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The </a:t>
            </a:r>
            <a:r>
              <a:rPr lang="en-US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Company Secretaries Act, 1980:</a:t>
            </a:r>
            <a:endParaRPr lang="en-GB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Chapter </a:t>
            </a:r>
            <a:r>
              <a:rPr lang="en-US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V – Section 21 to 22E</a:t>
            </a:r>
            <a:endParaRPr lang="en-GB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	First </a:t>
            </a:r>
            <a:r>
              <a:rPr lang="en-US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Schedule</a:t>
            </a:r>
            <a:endParaRPr lang="en-GB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Second Schedule</a:t>
            </a:r>
          </a:p>
          <a:p>
            <a:pPr marL="285750" indent="-285750">
              <a:buFont typeface="Wingdings" charset="2"/>
              <a:buChar char="q"/>
            </a:pPr>
            <a:endParaRPr lang="en-GB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lvl="0"/>
            <a:r>
              <a:rPr lang="en-US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The Company Secretaries (Procedure of Investigations of Professional and Other Misconduct and Conduct of Cases) Rules, 2007</a:t>
            </a:r>
            <a:endParaRPr lang="en-GB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GB" dirty="0"/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7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89139" y="1672683"/>
            <a:ext cx="3806285" cy="487308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52264" y="1672682"/>
            <a:ext cx="3612988" cy="487308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6119" y="1672683"/>
            <a:ext cx="3616716" cy="487308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00402" y="330714"/>
            <a:ext cx="6144322" cy="89276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Interview </a:t>
            </a:r>
            <a:r>
              <a:rPr lang="en-US" sz="4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Etiquette</a:t>
            </a:r>
            <a:endParaRPr lang="en-US" sz="4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119" y="2374304"/>
            <a:ext cx="3728232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Your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hair should be clean and combed. 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Nails should be clean and trimmed. 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Arrive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at least 10 minutes before your interview.  The extra minutes will also give time to fill out any forms or applications that might be required. 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Turn off your cell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phone or at least turn onto vibrate mode. </a:t>
            </a:r>
            <a:endParaRPr lang="en-US" dirty="0"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Don't assume that whoever greets you is the receptionist.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89139" y="2263696"/>
            <a:ext cx="3806285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Make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a positive and professional first impression by being assertive and giving a firm handshake to each interviewer and addressing each interviewer by name as he or she is introduced. 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Reinforce your professionalism and your ability to communicate effectively by speaking clearly and avoiding "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uhs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", "you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know",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and slang. 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Use appropriate working.  You won't receive extra points for each work that has more than 10 letters.  Use technical terms only when appropriate to the question.  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74568" y="2377913"/>
            <a:ext cx="3501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mtClean="0">
                <a:latin typeface="Candara" charset="0"/>
                <a:ea typeface="Candara" charset="0"/>
                <a:cs typeface="Candara" charset="0"/>
              </a:rPr>
              <a:t>Shake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each interviewer's hand and thank each interviewer by name.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Send a thank you note as soon after the interview as possible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6119" y="1858200"/>
            <a:ext cx="3616716" cy="40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u="sng" dirty="0">
                <a:latin typeface="Candara" charset="0"/>
                <a:ea typeface="Candara" charset="0"/>
                <a:cs typeface="Candara" charset="0"/>
              </a:rPr>
              <a:t>Before the Interview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59407" y="1809854"/>
            <a:ext cx="3806285" cy="40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u="sng" dirty="0">
                <a:latin typeface="Candara" charset="0"/>
                <a:ea typeface="Candara" charset="0"/>
                <a:cs typeface="Candara" charset="0"/>
              </a:rPr>
              <a:t>During the Interview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48414" y="1809854"/>
            <a:ext cx="25106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u="sng" dirty="0">
                <a:latin typeface="Candara" charset="0"/>
                <a:ea typeface="Candara" charset="0"/>
                <a:cs typeface="Candara" charset="0"/>
              </a:rPr>
              <a:t>After the Interview</a:t>
            </a:r>
          </a:p>
        </p:txBody>
      </p:sp>
    </p:spTree>
    <p:extLst>
      <p:ext uri="{BB962C8B-B14F-4D97-AF65-F5344CB8AC3E}">
        <p14:creationId xmlns:p14="http://schemas.microsoft.com/office/powerpoint/2010/main" xmlns="" val="19827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7895" y="609599"/>
            <a:ext cx="9903169" cy="416118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9287" y="920475"/>
            <a:ext cx="977177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D</a:t>
            </a: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ining Etiquette:</a:t>
            </a:r>
          </a:p>
          <a:p>
            <a:endParaRPr lang="en-US" sz="2800" dirty="0"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You must wash and dry your Hands before proceeding to eat.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Unlike western culture, Indian Food is served in one go.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Proper use of Cutlery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Use the Right Hand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Finishing Food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Leaving the Table 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6364" y="536713"/>
            <a:ext cx="4633691" cy="64935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Business Card Etiquette</a:t>
            </a:r>
            <a:endParaRPr lang="en-US" sz="24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633" y="1891862"/>
            <a:ext cx="9903169" cy="30585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endParaRPr lang="en-IN" dirty="0" smtClean="0">
              <a:solidFill>
                <a:schemeClr val="tx1"/>
              </a:solidFill>
            </a:endParaRPr>
          </a:p>
          <a:p>
            <a:endParaRPr lang="en-IN" b="1" dirty="0" smtClean="0">
              <a:solidFill>
                <a:schemeClr val="tx1"/>
              </a:solidFill>
            </a:endParaRPr>
          </a:p>
          <a:p>
            <a:endParaRPr lang="en-IN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   Never </a:t>
            </a:r>
            <a:r>
              <a:rPr lang="en-IN" b="1" dirty="0" smtClean="0">
                <a:solidFill>
                  <a:schemeClr val="tx1"/>
                </a:solidFill>
              </a:rPr>
              <a:t>leave your home or office without your cards and plenty of </a:t>
            </a:r>
            <a:r>
              <a:rPr lang="en-IN" b="1" dirty="0" smtClean="0">
                <a:solidFill>
                  <a:schemeClr val="tx1"/>
                </a:solidFill>
              </a:rPr>
              <a:t>them.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  Keep </a:t>
            </a:r>
            <a:r>
              <a:rPr lang="en-IN" b="1" dirty="0" smtClean="0">
                <a:solidFill>
                  <a:schemeClr val="tx1"/>
                </a:solidFill>
              </a:rPr>
              <a:t>Them Clean and </a:t>
            </a:r>
            <a:r>
              <a:rPr lang="en-IN" b="1" dirty="0" smtClean="0">
                <a:solidFill>
                  <a:schemeClr val="tx1"/>
                </a:solidFill>
              </a:rPr>
              <a:t>Secure in a case/holder.</a:t>
            </a:r>
          </a:p>
          <a:p>
            <a:pPr marL="268288" indent="-268288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 Present It With Two </a:t>
            </a:r>
            <a:r>
              <a:rPr lang="en-IN" b="1" dirty="0" smtClean="0">
                <a:solidFill>
                  <a:schemeClr val="tx1"/>
                </a:solidFill>
              </a:rPr>
              <a:t>Hands &amp; Give </a:t>
            </a:r>
            <a:r>
              <a:rPr lang="en-IN" b="1" dirty="0" smtClean="0">
                <a:solidFill>
                  <a:schemeClr val="tx1"/>
                </a:solidFill>
              </a:rPr>
              <a:t>the card so the person who is receiving it can read it without </a:t>
            </a:r>
            <a:r>
              <a:rPr lang="en-IN" b="1" dirty="0" smtClean="0">
                <a:solidFill>
                  <a:schemeClr val="tx1"/>
                </a:solidFill>
              </a:rPr>
              <a:t>  having </a:t>
            </a:r>
            <a:r>
              <a:rPr lang="en-IN" b="1" dirty="0" smtClean="0">
                <a:solidFill>
                  <a:schemeClr val="tx1"/>
                </a:solidFill>
              </a:rPr>
              <a:t>to turn it </a:t>
            </a:r>
            <a:r>
              <a:rPr lang="en-IN" b="1" dirty="0" smtClean="0">
                <a:solidFill>
                  <a:schemeClr val="tx1"/>
                </a:solidFill>
              </a:rPr>
              <a:t>around. </a:t>
            </a:r>
          </a:p>
          <a:p>
            <a:pPr marL="268288" indent="-268288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Pause </a:t>
            </a:r>
            <a:r>
              <a:rPr lang="en-IN" b="1" dirty="0" smtClean="0">
                <a:solidFill>
                  <a:schemeClr val="tx1"/>
                </a:solidFill>
              </a:rPr>
              <a:t>to Look at </a:t>
            </a:r>
            <a:r>
              <a:rPr lang="en-IN" b="1" dirty="0" smtClean="0">
                <a:solidFill>
                  <a:schemeClr val="tx1"/>
                </a:solidFill>
              </a:rPr>
              <a:t>It and </a:t>
            </a:r>
            <a:r>
              <a:rPr lang="en-IN" b="1" dirty="0" smtClean="0">
                <a:solidFill>
                  <a:schemeClr val="tx1"/>
                </a:solidFill>
              </a:rPr>
              <a:t>Note the logo, the business name or some other piece of </a:t>
            </a:r>
            <a:r>
              <a:rPr lang="en-IN" b="1" dirty="0" smtClean="0">
                <a:solidFill>
                  <a:schemeClr val="tx1"/>
                </a:solidFill>
              </a:rPr>
              <a:t>information when you receive any Visiting Card .</a:t>
            </a:r>
            <a:r>
              <a:rPr lang="en-IN" b="1" dirty="0" smtClean="0">
                <a:solidFill>
                  <a:schemeClr val="tx1"/>
                </a:solidFill>
              </a:rPr>
              <a:t>  This places value on the </a:t>
            </a:r>
            <a:r>
              <a:rPr lang="en-IN" b="1" dirty="0" smtClean="0">
                <a:solidFill>
                  <a:schemeClr val="tx1"/>
                </a:solidFill>
              </a:rPr>
              <a:t>card.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  Keep </a:t>
            </a:r>
            <a:r>
              <a:rPr lang="en-IN" b="1" dirty="0" smtClean="0">
                <a:solidFill>
                  <a:schemeClr val="tx1"/>
                </a:solidFill>
              </a:rPr>
              <a:t>your business cards up to date</a:t>
            </a:r>
            <a:r>
              <a:rPr lang="en-IN" b="1" dirty="0" smtClean="0">
                <a:solidFill>
                  <a:schemeClr val="tx1"/>
                </a:solidFill>
              </a:rPr>
              <a:t>.</a:t>
            </a:r>
          </a:p>
          <a:p>
            <a:pPr marL="268288" indent="-268288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 Don’t</a:t>
            </a:r>
            <a:r>
              <a:rPr lang="en-IN" b="1" dirty="0" smtClean="0">
                <a:solidFill>
                  <a:schemeClr val="tx1"/>
                </a:solidFill>
              </a:rPr>
              <a:t> write notes to yourself on someone else’s business card during the exchange unless they appear relevant. </a:t>
            </a:r>
            <a:endParaRPr lang="en-IN" b="1" dirty="0" smtClean="0">
              <a:solidFill>
                <a:schemeClr val="tx1"/>
              </a:solidFill>
            </a:endParaRPr>
          </a:p>
          <a:p>
            <a:pPr marL="268288" indent="-268288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</a:rPr>
              <a:t> Reciprocate</a:t>
            </a:r>
            <a:endParaRPr lang="en-IN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IN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IN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3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17000" t="-1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1015" y="1582803"/>
            <a:ext cx="2105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andara" charset="0"/>
                <a:ea typeface="Candara" charset="0"/>
                <a:cs typeface="Candara" charset="0"/>
              </a:rPr>
              <a:t>Conclusion</a:t>
            </a:r>
            <a:endParaRPr lang="en-US" sz="32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478" y="2323695"/>
            <a:ext cx="41876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i="1" dirty="0">
                <a:latin typeface="Candara" charset="0"/>
                <a:ea typeface="Candara" charset="0"/>
                <a:cs typeface="Candara" charset="0"/>
              </a:rPr>
              <a:t>By observing common courtesy and good manners, </a:t>
            </a:r>
            <a:r>
              <a:rPr lang="en-US" sz="2600" i="1" dirty="0" smtClean="0">
                <a:latin typeface="Candara" charset="0"/>
                <a:ea typeface="Candara" charset="0"/>
                <a:cs typeface="Candara" charset="0"/>
              </a:rPr>
              <a:t>you </a:t>
            </a:r>
            <a:r>
              <a:rPr lang="en-US" sz="2600" i="1" dirty="0">
                <a:latin typeface="Candara" charset="0"/>
                <a:ea typeface="Candara" charset="0"/>
                <a:cs typeface="Candara" charset="0"/>
              </a:rPr>
              <a:t>can impress not only </a:t>
            </a:r>
            <a:r>
              <a:rPr lang="en-US" sz="2600" i="1" dirty="0" smtClean="0">
                <a:latin typeface="Candara" charset="0"/>
                <a:ea typeface="Candara" charset="0"/>
                <a:cs typeface="Candara" charset="0"/>
              </a:rPr>
              <a:t>your </a:t>
            </a:r>
            <a:r>
              <a:rPr lang="en-US" sz="2600" i="1" dirty="0">
                <a:latin typeface="Candara" charset="0"/>
                <a:ea typeface="Candara" charset="0"/>
                <a:cs typeface="Candara" charset="0"/>
              </a:rPr>
              <a:t>boss but everyone around them in the workplace. This will add to </a:t>
            </a:r>
            <a:r>
              <a:rPr lang="en-US" sz="2600" i="1" dirty="0" smtClean="0">
                <a:latin typeface="Candara" charset="0"/>
                <a:ea typeface="Candara" charset="0"/>
                <a:cs typeface="Candara" charset="0"/>
              </a:rPr>
              <a:t>your credentials </a:t>
            </a:r>
            <a:r>
              <a:rPr lang="en-US" sz="2600" i="1" dirty="0">
                <a:latin typeface="Candara" charset="0"/>
                <a:ea typeface="Candara" charset="0"/>
                <a:cs typeface="Candara" charset="0"/>
              </a:rPr>
              <a:t>and help </a:t>
            </a:r>
            <a:r>
              <a:rPr lang="en-US" sz="2600" i="1" dirty="0" smtClean="0">
                <a:latin typeface="Candara" charset="0"/>
                <a:ea typeface="Candara" charset="0"/>
                <a:cs typeface="Candara" charset="0"/>
              </a:rPr>
              <a:t>you climb </a:t>
            </a:r>
            <a:r>
              <a:rPr lang="en-US" sz="2600" i="1" dirty="0">
                <a:latin typeface="Candara" charset="0"/>
                <a:ea typeface="Candara" charset="0"/>
                <a:cs typeface="Candara" charset="0"/>
              </a:rPr>
              <a:t>up the corporate </a:t>
            </a:r>
            <a:r>
              <a:rPr lang="en-US" sz="2600" i="1" dirty="0" smtClean="0">
                <a:latin typeface="Candara" charset="0"/>
                <a:ea typeface="Candara" charset="0"/>
                <a:cs typeface="Candara" charset="0"/>
              </a:rPr>
              <a:t>ladder.</a:t>
            </a:r>
            <a:endParaRPr lang="en-US" sz="2600" i="1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0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 t="-1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921" y="2174487"/>
            <a:ext cx="10749776" cy="2029522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92" y="255076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andara" charset="0"/>
                <a:ea typeface="Candara" charset="0"/>
                <a:cs typeface="Candara" charset="0"/>
              </a:rPr>
              <a:t>You never get a second chance to make the </a:t>
            </a:r>
            <a:r>
              <a:rPr lang="en-US" sz="8000" dirty="0" smtClean="0">
                <a:latin typeface="Candara" charset="0"/>
                <a:ea typeface="Candara" charset="0"/>
                <a:cs typeface="Candara" charset="0"/>
              </a:rPr>
              <a:t>first</a:t>
            </a:r>
            <a:r>
              <a:rPr lang="en-US" sz="6000" dirty="0" smtClean="0">
                <a:latin typeface="Candara" charset="0"/>
                <a:ea typeface="Candara" charset="0"/>
                <a:cs typeface="Candara" charset="0"/>
              </a:rPr>
              <a:t> impression!!!</a:t>
            </a:r>
            <a:endParaRPr lang="en-US" sz="60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6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604" y="2460303"/>
            <a:ext cx="10749776" cy="304618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44496" y="2554399"/>
            <a:ext cx="1016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Etiquette 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has to do with good manners. It's not so much our own good manners, but making other people feel comfortable by the way we behave. </a:t>
            </a:r>
            <a:endParaRPr lang="en-US" sz="2400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2400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i="1" dirty="0" smtClean="0">
                <a:latin typeface="Candara" charset="0"/>
                <a:ea typeface="Candara" charset="0"/>
                <a:cs typeface="Candara" charset="0"/>
              </a:rPr>
              <a:t>“</a:t>
            </a:r>
            <a:r>
              <a:rPr lang="en-US" sz="2400" i="1" dirty="0">
                <a:latin typeface="Candara" charset="0"/>
                <a:ea typeface="Candara" charset="0"/>
                <a:cs typeface="Candara" charset="0"/>
              </a:rPr>
              <a:t>The conduct or procedure required by good breeding or authority to be  observed in social or official life.”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604" y="961018"/>
            <a:ext cx="10749776" cy="87558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4496" y="1136085"/>
            <a:ext cx="1027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ndara" charset="0"/>
                <a:ea typeface="Candara" charset="0"/>
                <a:cs typeface="Candara" charset="0"/>
              </a:rPr>
              <a:t>INTRODUCTION:</a:t>
            </a:r>
            <a:endParaRPr lang="en-US" sz="2800" b="1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5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698" y="166598"/>
            <a:ext cx="12425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600" dirty="0" smtClean="0">
                <a:latin typeface="Candara" charset="0"/>
                <a:ea typeface="Candara" charset="0"/>
                <a:cs typeface="Candara" charset="0"/>
              </a:rPr>
              <a:t>                                                                                   Corporate </a:t>
            </a:r>
            <a:r>
              <a:rPr lang="en-US" sz="3600" dirty="0">
                <a:latin typeface="Candara" charset="0"/>
                <a:ea typeface="Candara" charset="0"/>
                <a:cs typeface="Candara" charset="0"/>
              </a:rPr>
              <a:t>etiquette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2273" y="1161617"/>
            <a:ext cx="1878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Client 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service etiquette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5632" y="1220037"/>
            <a:ext cx="1457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Phone etiquette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19388" y="1220037"/>
            <a:ext cx="1872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E-mail etiquette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5562" y="3198168"/>
            <a:ext cx="2179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Business dress etiquette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1817" y="3198167"/>
            <a:ext cx="2290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Office space etiquette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54294" y="3198167"/>
            <a:ext cx="20066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Professional conduct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1052" y="5004673"/>
            <a:ext cx="1809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Interview etiquette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1687" y="5004673"/>
            <a:ext cx="1396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Dining</a:t>
            </a:r>
            <a:r>
              <a:rPr lang="en-US" dirty="0" smtClean="0"/>
              <a:t> </a:t>
            </a:r>
          </a:p>
          <a:p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etiquette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3010" y="5157742"/>
            <a:ext cx="13292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Business </a:t>
            </a:r>
          </a:p>
          <a:p>
            <a:r>
              <a:rPr lang="en-US" sz="2400" dirty="0" smtClean="0"/>
              <a:t>Card </a:t>
            </a:r>
          </a:p>
          <a:p>
            <a:r>
              <a:rPr lang="en-US" sz="2400" dirty="0" smtClean="0"/>
              <a:t>etiquette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136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9686" y="1724321"/>
            <a:ext cx="8202528" cy="456226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52547" y="2074504"/>
            <a:ext cx="79396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Do not take comments or insult personally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Never interrupt the </a:t>
            </a:r>
            <a:r>
              <a:rPr lang="en-US" sz="3200" dirty="0" smtClean="0">
                <a:latin typeface="Candara" charset="0"/>
                <a:ea typeface="Candara" charset="0"/>
                <a:cs typeface="Candara" charset="0"/>
              </a:rPr>
              <a:t>client</a:t>
            </a:r>
            <a:endParaRPr lang="en-US" sz="3200" dirty="0"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Stay focused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Take responsibility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Patience really is a virtue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Remember the Golden Rule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Ease their pain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9686" y="436951"/>
            <a:ext cx="8202528" cy="87558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14764" y="554310"/>
            <a:ext cx="5763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4000" b="1" dirty="0" smtClean="0">
                <a:latin typeface="Candara" charset="0"/>
                <a:ea typeface="Candara" charset="0"/>
                <a:cs typeface="Candara" charset="0"/>
              </a:rPr>
              <a:t>Client Service </a:t>
            </a:r>
            <a:r>
              <a:rPr lang="en-US" sz="4000" b="1" dirty="0">
                <a:latin typeface="Candara" charset="0"/>
                <a:ea typeface="Candara" charset="0"/>
                <a:cs typeface="Candara" charset="0"/>
              </a:rPr>
              <a:t>Etiquette</a:t>
            </a:r>
            <a:endParaRPr lang="en-US" sz="40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6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724" y="849459"/>
            <a:ext cx="6529846" cy="113039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31074" y="999155"/>
            <a:ext cx="4126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ndara" charset="0"/>
                <a:ea typeface="Candara" charset="0"/>
                <a:cs typeface="Candara" charset="0"/>
              </a:rPr>
              <a:t> “</a:t>
            </a:r>
            <a:r>
              <a:rPr lang="en-US" sz="4800" b="1" dirty="0">
                <a:latin typeface="Candara" charset="0"/>
                <a:ea typeface="Candara" charset="0"/>
                <a:cs typeface="Candara" charset="0"/>
              </a:rPr>
              <a:t>Golden Rule”</a:t>
            </a:r>
            <a:endParaRPr lang="en-US" sz="48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724" y="2582965"/>
            <a:ext cx="6529846" cy="336063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0487" y="2839986"/>
            <a:ext cx="722227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4400" dirty="0">
                <a:latin typeface="Candara" charset="0"/>
                <a:ea typeface="Candara" charset="0"/>
                <a:cs typeface="Candara" charset="0"/>
              </a:rPr>
              <a:t>Be considerate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400" dirty="0" smtClean="0">
                <a:latin typeface="Candara" charset="0"/>
                <a:ea typeface="Candara" charset="0"/>
                <a:cs typeface="Candara" charset="0"/>
              </a:rPr>
              <a:t>Abide by the protocol</a:t>
            </a:r>
            <a:endParaRPr lang="en-US" sz="4400" dirty="0"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4400" dirty="0">
                <a:latin typeface="Candara" charset="0"/>
                <a:ea typeface="Candara" charset="0"/>
                <a:cs typeface="Candara" charset="0"/>
              </a:rPr>
              <a:t>Be friendly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400" dirty="0" smtClean="0">
                <a:latin typeface="Candara" charset="0"/>
                <a:ea typeface="Candara" charset="0"/>
                <a:cs typeface="Candara" charset="0"/>
              </a:rPr>
              <a:t>Practice professionalism</a:t>
            </a:r>
            <a:endParaRPr lang="en-US" sz="4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5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88068" y="2148067"/>
            <a:ext cx="4994697" cy="35948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4009" y="2148067"/>
            <a:ext cx="4994697" cy="35948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98956" y="219201"/>
            <a:ext cx="6902605" cy="89276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75226" y="342419"/>
            <a:ext cx="34820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600" b="1" dirty="0">
                <a:latin typeface="Candara" charset="0"/>
                <a:ea typeface="Candara" charset="0"/>
                <a:cs typeface="Candara" charset="0"/>
              </a:rPr>
              <a:t>Phone Etiquette</a:t>
            </a:r>
            <a:endParaRPr lang="en-US" sz="36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8068" y="2275452"/>
            <a:ext cx="4994697" cy="347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>
                <a:latin typeface="Candara" charset="0"/>
                <a:ea typeface="Candara" charset="0"/>
                <a:cs typeface="Candara" charset="0"/>
              </a:rPr>
              <a:t>Don’t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Eat when  you are on phone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Put someone on speakerphone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Talk with others 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Say anything that you don’t want the caller to hear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Answer the phone if you are not prepared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Answer calls when you are in office or in a meeting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343" y="2346876"/>
            <a:ext cx="49933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ndara" charset="0"/>
                <a:ea typeface="Candara" charset="0"/>
                <a:cs typeface="Candara" charset="0"/>
              </a:rPr>
              <a:t>Do’s</a:t>
            </a:r>
            <a:endParaRPr lang="en-US" sz="2800" b="1" dirty="0"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Answer using your name , title and ask how you can help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Always leave your phone number and speak slowly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Leave a short, detailed message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Return calls in a timely manner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Smile when you answer the phone</a:t>
            </a:r>
          </a:p>
        </p:txBody>
      </p:sp>
    </p:spTree>
    <p:extLst>
      <p:ext uri="{BB962C8B-B14F-4D97-AF65-F5344CB8AC3E}">
        <p14:creationId xmlns:p14="http://schemas.microsoft.com/office/powerpoint/2010/main" xmlns="" val="9358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8956" y="2014253"/>
            <a:ext cx="6902605" cy="367286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98956" y="721006"/>
            <a:ext cx="6902605" cy="89276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81529" y="813447"/>
            <a:ext cx="3791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4000" b="1" dirty="0">
                <a:latin typeface="Candara" charset="0"/>
                <a:ea typeface="Candara" charset="0"/>
                <a:cs typeface="Candara" charset="0"/>
              </a:rPr>
              <a:t>E-mail Etiquette</a:t>
            </a:r>
            <a:endParaRPr lang="en-US" sz="40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5938" y="2335280"/>
            <a:ext cx="69026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Subject line should be short and specific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Avoid jargon and abbreviations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Use short paragraph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Read for content and grammar before sending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Be consistent with format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Think before you hit “</a:t>
            </a:r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send”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7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75661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-68107"/>
            <a:ext cx="12192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solidFill>
                  <a:srgbClr val="0070C0"/>
                </a:solidFill>
                <a:latin typeface="Candara" charset="0"/>
                <a:ea typeface="Candara" charset="0"/>
                <a:cs typeface="Candara" charset="0"/>
              </a:rPr>
              <a:t>Announcement</a:t>
            </a:r>
          </a:p>
          <a:p>
            <a:pPr algn="ctr"/>
            <a:r>
              <a:rPr lang="en-US" sz="2100" b="1" dirty="0" smtClean="0">
                <a:latin typeface="Candara" charset="0"/>
                <a:ea typeface="Candara" charset="0"/>
                <a:cs typeface="Candara" charset="0"/>
              </a:rPr>
              <a:t>Dress code for Company secretaries</a:t>
            </a:r>
          </a:p>
          <a:p>
            <a:pPr algn="ctr"/>
            <a:r>
              <a:rPr lang="en-US" b="1" i="1" dirty="0" smtClean="0">
                <a:latin typeface="Candara" charset="0"/>
                <a:ea typeface="Candara" charset="0"/>
                <a:cs typeface="Candara" charset="0"/>
              </a:rPr>
              <a:t>Dress code for a CS appearing before Judicial/Quasi </a:t>
            </a:r>
            <a:r>
              <a:rPr lang="mr-IN" b="1" i="1" dirty="0" smtClean="0"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en-US" b="1" i="1" dirty="0" smtClean="0">
                <a:latin typeface="Candara" charset="0"/>
                <a:ea typeface="Candara" charset="0"/>
                <a:cs typeface="Candara" charset="0"/>
              </a:rPr>
              <a:t> Judicial bodies and Tribunals like NCLT </a:t>
            </a:r>
            <a:r>
              <a:rPr lang="mr-IN" b="1" i="1" dirty="0" smtClean="0"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en-US" b="1" i="1" dirty="0" smtClean="0">
                <a:latin typeface="Candara" charset="0"/>
                <a:ea typeface="Candara" charset="0"/>
                <a:cs typeface="Candara" charset="0"/>
              </a:rPr>
              <a:t> NCLAT, etc.</a:t>
            </a:r>
          </a:p>
          <a:p>
            <a:pPr algn="ctr"/>
            <a:endParaRPr lang="en-US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The council has approved the following Guidelines for Professional Dress Code for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Company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secretaries to appear before judicial/ quasi-judicial bodies and tribunals like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NCLT </a:t>
            </a:r>
            <a:r>
              <a:rPr lang="mr-IN" dirty="0"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NCLAT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, SAT etc.:</a:t>
            </a:r>
            <a:endParaRPr lang="en-US" dirty="0"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8183121"/>
              </p:ext>
            </p:extLst>
          </p:nvPr>
        </p:nvGraphicFramePr>
        <p:xfrm>
          <a:off x="1506733" y="1975622"/>
          <a:ext cx="8716767" cy="4406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101"/>
                <a:gridCol w="7914666"/>
              </a:tblGrid>
              <a:tr h="4146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S.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Guidelines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19443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For Male Members:</a:t>
                      </a:r>
                    </a:p>
                    <a:p>
                      <a:pPr algn="l"/>
                      <a:r>
                        <a:rPr lang="en-US" dirty="0" smtClean="0"/>
                        <a:t>a.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Navy Blue Suit</a:t>
                      </a:r>
                      <a:r>
                        <a:rPr lang="en-US" baseline="0" dirty="0" smtClean="0"/>
                        <a:t> (Coat &amp; Trouser) with CS logo, Insignia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baseline="0" dirty="0" smtClean="0"/>
                        <a:t>         OR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baseline="0" dirty="0" smtClean="0"/>
                        <a:t>    Navy Blue Blazer over a sober colored Trouser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baseline="0" dirty="0" smtClean="0"/>
                        <a:t>b. Neck Tie (ICSI)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baseline="0" dirty="0" smtClean="0"/>
                        <a:t>c. White full sleeve Shirt.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d. Formal Black Leather Shoes (Shined)</a:t>
                      </a:r>
                    </a:p>
                  </a:txBody>
                  <a:tcPr anchor="ctr"/>
                </a:tc>
              </a:tr>
              <a:tr h="14140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For Female Members: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en-US" dirty="0" smtClean="0"/>
                        <a:t>Navy Blue corporate</a:t>
                      </a:r>
                      <a:r>
                        <a:rPr lang="en-US" baseline="0" dirty="0" smtClean="0"/>
                        <a:t> suit (Coat &amp; Trouser), could be with a neck tie / Insignia 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en-US" baseline="0" dirty="0" smtClean="0"/>
                        <a:t>           OR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en-US" baseline="0" dirty="0" smtClean="0"/>
                        <a:t> b.  Saree/ any other dress of sober color with Navy Blue Blazer with CS logo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en-US" baseline="0" dirty="0" smtClean="0"/>
                        <a:t>c.   A sober footwear like shoes/ Bellies/ Wedges, etc (Shined)</a:t>
                      </a:r>
                    </a:p>
                  </a:txBody>
                  <a:tcPr anchor="ctr"/>
                </a:tc>
              </a:tr>
              <a:tr h="517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eriod"/>
                      </a:pPr>
                      <a:r>
                        <a:rPr lang="en-US" baseline="0" dirty="0" smtClean="0"/>
                        <a:t>Members in Employment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As prescribed in 1 or 2 above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7003" y="6488668"/>
            <a:ext cx="898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Members are advised to strictly adhere to the Dress Code prescribed by the Council</a:t>
            </a:r>
            <a:endParaRPr lang="en-US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736</Words>
  <Application>Microsoft Macintosh PowerPoint</Application>
  <PresentationFormat>Custom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Corporate Etiquettes</vt:lpstr>
      <vt:lpstr>You never get a second chance to make the first impression!!!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Etiquettes</dc:title>
  <dc:creator>Microsoft Office User</dc:creator>
  <cp:lastModifiedBy>CS</cp:lastModifiedBy>
  <cp:revision>58</cp:revision>
  <dcterms:created xsi:type="dcterms:W3CDTF">2019-04-09T19:30:46Z</dcterms:created>
  <dcterms:modified xsi:type="dcterms:W3CDTF">2019-04-27T07:39:33Z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963534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