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7" r:id="rId10"/>
    <p:sldId id="268" r:id="rId11"/>
    <p:sldId id="265" r:id="rId12"/>
    <p:sldId id="273" r:id="rId13"/>
    <p:sldId id="263" r:id="rId14"/>
    <p:sldId id="271" r:id="rId15"/>
    <p:sldId id="272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/>
    <p:restoredTop sz="94656"/>
  </p:normalViewPr>
  <p:slideViewPr>
    <p:cSldViewPr snapToGrid="0" snapToObjects="1">
      <p:cViewPr>
        <p:scale>
          <a:sx n="60" d="100"/>
          <a:sy n="60" d="100"/>
        </p:scale>
        <p:origin x="-996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EB0F-D253-C444-86E4-25CA6B2E2867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EBB8-9D2C-A241-BB12-7A29108E5A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1792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EB0F-D253-C444-86E4-25CA6B2E2867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EBB8-9D2C-A241-BB12-7A29108E5A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70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EB0F-D253-C444-86E4-25CA6B2E2867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EBB8-9D2C-A241-BB12-7A29108E5A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367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EB0F-D253-C444-86E4-25CA6B2E2867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EBB8-9D2C-A241-BB12-7A29108E5A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34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EB0F-D253-C444-86E4-25CA6B2E2867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EBB8-9D2C-A241-BB12-7A29108E5A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885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EB0F-D253-C444-86E4-25CA6B2E2867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EBB8-9D2C-A241-BB12-7A29108E5A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71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EB0F-D253-C444-86E4-25CA6B2E2867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EBB8-9D2C-A241-BB12-7A29108E5A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135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EB0F-D253-C444-86E4-25CA6B2E2867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EBB8-9D2C-A241-BB12-7A29108E5A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774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EB0F-D253-C444-86E4-25CA6B2E2867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EBB8-9D2C-A241-BB12-7A29108E5A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937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EB0F-D253-C444-86E4-25CA6B2E2867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EBB8-9D2C-A241-BB12-7A29108E5A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039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EB0F-D253-C444-86E4-25CA6B2E2867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EBB8-9D2C-A241-BB12-7A29108E5A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30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0EB0F-D253-C444-86E4-25CA6B2E2867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7EBB8-9D2C-A241-BB12-7A29108E5A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933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82930" y="-160172"/>
            <a:ext cx="9144000" cy="2387600"/>
          </a:xfrm>
        </p:spPr>
        <p:txBody>
          <a:bodyPr/>
          <a:lstStyle/>
          <a:p>
            <a:r>
              <a:rPr lang="en-US" dirty="0" smtClean="0">
                <a:latin typeface="Cambria" charset="0"/>
                <a:ea typeface="Cambria" charset="0"/>
                <a:cs typeface="Cambria" charset="0"/>
              </a:rPr>
              <a:t>Corporate Etiquettes</a:t>
            </a:r>
            <a:endParaRPr lang="en-US" dirty="0"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806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5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035" y="2960132"/>
            <a:ext cx="8507895" cy="3897868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12035" y="1577997"/>
            <a:ext cx="833561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 smtClean="0">
              <a:latin typeface="Candara" charset="0"/>
              <a:ea typeface="Candara" charset="0"/>
              <a:cs typeface="Candara" charset="0"/>
            </a:endParaRPr>
          </a:p>
          <a:p>
            <a:endParaRPr lang="en-GB" sz="2400" dirty="0">
              <a:latin typeface="Candara" charset="0"/>
              <a:ea typeface="Candara" charset="0"/>
              <a:cs typeface="Candara" charset="0"/>
            </a:endParaRPr>
          </a:p>
          <a:p>
            <a:endParaRPr lang="en-GB" sz="2400" dirty="0">
              <a:latin typeface="Candara" charset="0"/>
              <a:ea typeface="Candara" charset="0"/>
              <a:cs typeface="Candara" charset="0"/>
            </a:endParaRPr>
          </a:p>
          <a:p>
            <a:endParaRPr lang="en-GB" sz="2400" dirty="0" smtClean="0">
              <a:latin typeface="Candara" charset="0"/>
              <a:ea typeface="Candara" charset="0"/>
              <a:cs typeface="Candara" charset="0"/>
            </a:endParaRPr>
          </a:p>
          <a:p>
            <a:r>
              <a:rPr lang="en-GB" sz="2400" dirty="0" smtClean="0">
                <a:latin typeface="Candara" charset="0"/>
                <a:ea typeface="Candara" charset="0"/>
                <a:cs typeface="Candara" charset="0"/>
              </a:rPr>
              <a:t>(Dr</a:t>
            </a:r>
            <a:r>
              <a:rPr lang="en-GB" sz="2400" dirty="0">
                <a:latin typeface="Candara" charset="0"/>
                <a:ea typeface="Candara" charset="0"/>
                <a:cs typeface="Candara" charset="0"/>
              </a:rPr>
              <a:t>.) Shyam Agrawal, </a:t>
            </a:r>
            <a:r>
              <a:rPr lang="en-GB" sz="2400" dirty="0" smtClean="0">
                <a:latin typeface="Candara" charset="0"/>
                <a:ea typeface="Candara" charset="0"/>
                <a:cs typeface="Candara" charset="0"/>
              </a:rPr>
              <a:t>Immediate past President ICSI had </a:t>
            </a:r>
            <a:r>
              <a:rPr lang="en-GB" sz="2400" dirty="0">
                <a:latin typeface="Candara" charset="0"/>
                <a:ea typeface="Candara" charset="0"/>
                <a:cs typeface="Candara" charset="0"/>
              </a:rPr>
              <a:t>adopted traditional attire as its Convocation Dress Code and has decided to do away with the western attire of  gowns  and  caps  that  students </a:t>
            </a:r>
            <a:r>
              <a:rPr lang="en-GB" sz="2400" dirty="0" smtClean="0">
                <a:latin typeface="Candara" charset="0"/>
                <a:ea typeface="Candara" charset="0"/>
                <a:cs typeface="Candara" charset="0"/>
              </a:rPr>
              <a:t>used to </a:t>
            </a:r>
            <a:r>
              <a:rPr lang="en-GB" sz="2400" dirty="0">
                <a:latin typeface="Candara" charset="0"/>
                <a:ea typeface="Candara" charset="0"/>
                <a:cs typeface="Candara" charset="0"/>
              </a:rPr>
              <a:t> adorn  so  far  during  the  convocation  ceremonies.  The dress code for The ICSI Convocation is now Kurta </a:t>
            </a:r>
            <a:r>
              <a:rPr lang="en-GB" sz="2400" dirty="0" smtClean="0">
                <a:latin typeface="Candara" charset="0"/>
                <a:ea typeface="Candara" charset="0"/>
                <a:cs typeface="Candara" charset="0"/>
              </a:rPr>
              <a:t>Pyjama </a:t>
            </a:r>
            <a:r>
              <a:rPr lang="en-GB" sz="2400" dirty="0">
                <a:latin typeface="Candara" charset="0"/>
                <a:ea typeface="Candara" charset="0"/>
                <a:cs typeface="Candara" charset="0"/>
              </a:rPr>
              <a:t>for boys and saree/suit for </a:t>
            </a:r>
            <a:r>
              <a:rPr lang="en-GB" sz="2400" dirty="0" smtClean="0">
                <a:latin typeface="Candara" charset="0"/>
                <a:ea typeface="Candara" charset="0"/>
                <a:cs typeface="Candara" charset="0"/>
              </a:rPr>
              <a:t>girls. The </a:t>
            </a:r>
            <a:r>
              <a:rPr lang="en-GB" sz="2400" dirty="0">
                <a:latin typeface="Candara" charset="0"/>
                <a:ea typeface="Candara" charset="0"/>
                <a:cs typeface="Candara" charset="0"/>
              </a:rPr>
              <a:t>Institute has also introduced a specially designed Angavastra or stole/ Uttariya made of Khadi for its students and is a part of the official dress code for the ceremony. 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701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5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88889" y="1155904"/>
            <a:ext cx="6144322" cy="89276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40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Office space Etiquette</a:t>
            </a:r>
            <a:endParaRPr lang="en-US" sz="40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88888" y="2571815"/>
            <a:ext cx="6144322" cy="312646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538654" y="2857772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4000" dirty="0">
                <a:latin typeface="Candara" charset="0"/>
                <a:ea typeface="Candara" charset="0"/>
                <a:cs typeface="Candara" charset="0"/>
              </a:rPr>
              <a:t>Don’t interrupt</a:t>
            </a:r>
          </a:p>
          <a:p>
            <a:pPr marL="285750" indent="-285750">
              <a:buFont typeface="Arial" charset="0"/>
              <a:buChar char="•"/>
            </a:pPr>
            <a:r>
              <a:rPr lang="en-US" sz="4000" dirty="0">
                <a:latin typeface="Candara" charset="0"/>
                <a:ea typeface="Candara" charset="0"/>
                <a:cs typeface="Candara" charset="0"/>
              </a:rPr>
              <a:t>Ask permission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4000" dirty="0">
                <a:latin typeface="Candara" charset="0"/>
                <a:ea typeface="Candara" charset="0"/>
                <a:cs typeface="Candara" charset="0"/>
              </a:rPr>
              <a:t>Don’t touch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4000" dirty="0">
                <a:latin typeface="Candara" charset="0"/>
                <a:ea typeface="Candara" charset="0"/>
                <a:cs typeface="Candara" charset="0"/>
              </a:rPr>
              <a:t>Cubicles do have walls</a:t>
            </a:r>
          </a:p>
        </p:txBody>
      </p:sp>
    </p:spTree>
    <p:extLst>
      <p:ext uri="{BB962C8B-B14F-4D97-AF65-F5344CB8AC3E}">
        <p14:creationId xmlns:p14="http://schemas.microsoft.com/office/powerpoint/2010/main" xmlns="" val="116658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019" y="281509"/>
            <a:ext cx="4863546" cy="239543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b="1" dirty="0" smtClean="0">
              <a:solidFill>
                <a:schemeClr val="tx1"/>
              </a:solidFill>
            </a:endParaRPr>
          </a:p>
          <a:p>
            <a:pPr lvl="0"/>
            <a:endParaRPr lang="en-US" b="1" dirty="0">
              <a:solidFill>
                <a:schemeClr val="tx1"/>
              </a:solidFill>
            </a:endParaRPr>
          </a:p>
          <a:p>
            <a:pPr lvl="0"/>
            <a:r>
              <a:rPr lang="en-US" b="1" dirty="0" smtClean="0">
                <a:solidFill>
                  <a:schemeClr val="bg1"/>
                </a:solidFill>
                <a:latin typeface="Candara" charset="0"/>
                <a:ea typeface="Candara" charset="0"/>
                <a:cs typeface="Candara" charset="0"/>
              </a:rPr>
              <a:t>The </a:t>
            </a:r>
            <a:r>
              <a:rPr lang="en-US" b="1" dirty="0">
                <a:solidFill>
                  <a:schemeClr val="bg1"/>
                </a:solidFill>
                <a:latin typeface="Candara" charset="0"/>
                <a:ea typeface="Candara" charset="0"/>
                <a:cs typeface="Candara" charset="0"/>
              </a:rPr>
              <a:t>Company Secretaries Act, 1980:</a:t>
            </a:r>
            <a:endParaRPr lang="en-GB" b="1" dirty="0">
              <a:solidFill>
                <a:schemeClr val="bg1"/>
              </a:solidFill>
              <a:latin typeface="Candara" charset="0"/>
              <a:ea typeface="Candara" charset="0"/>
              <a:cs typeface="Candara" charset="0"/>
            </a:endParaRPr>
          </a:p>
          <a:p>
            <a:pPr marL="285750" indent="-285750">
              <a:buFont typeface="Wingdings" charset="2"/>
              <a:buChar char="q"/>
            </a:pPr>
            <a:r>
              <a:rPr lang="en-US" b="1" dirty="0">
                <a:solidFill>
                  <a:schemeClr val="bg1"/>
                </a:solidFill>
                <a:latin typeface="Candara" charset="0"/>
                <a:ea typeface="Candara" charset="0"/>
                <a:cs typeface="Candara" charset="0"/>
              </a:rPr>
              <a:t>	</a:t>
            </a:r>
            <a:r>
              <a:rPr lang="en-US" b="1" dirty="0" smtClean="0">
                <a:solidFill>
                  <a:schemeClr val="bg1"/>
                </a:solidFill>
                <a:latin typeface="Candara" charset="0"/>
                <a:ea typeface="Candara" charset="0"/>
                <a:cs typeface="Candara" charset="0"/>
              </a:rPr>
              <a:t>Chapter </a:t>
            </a:r>
            <a:r>
              <a:rPr lang="en-US" b="1" dirty="0">
                <a:solidFill>
                  <a:schemeClr val="bg1"/>
                </a:solidFill>
                <a:latin typeface="Candara" charset="0"/>
                <a:ea typeface="Candara" charset="0"/>
                <a:cs typeface="Candara" charset="0"/>
              </a:rPr>
              <a:t>V – Section 21 to 22E</a:t>
            </a:r>
            <a:endParaRPr lang="en-GB" b="1" dirty="0">
              <a:solidFill>
                <a:schemeClr val="bg1"/>
              </a:solidFill>
              <a:latin typeface="Candara" charset="0"/>
              <a:ea typeface="Candara" charset="0"/>
              <a:cs typeface="Candara" charset="0"/>
            </a:endParaRPr>
          </a:p>
          <a:p>
            <a:pPr marL="285750" indent="-285750">
              <a:buFont typeface="Wingdings" charset="2"/>
              <a:buChar char="q"/>
            </a:pPr>
            <a:r>
              <a:rPr lang="en-US" b="1" dirty="0">
                <a:solidFill>
                  <a:schemeClr val="bg1"/>
                </a:solidFill>
                <a:latin typeface="Candara" charset="0"/>
                <a:ea typeface="Candara" charset="0"/>
                <a:cs typeface="Candara" charset="0"/>
              </a:rPr>
              <a:t>	First </a:t>
            </a:r>
            <a:r>
              <a:rPr lang="en-US" b="1" dirty="0" smtClean="0">
                <a:solidFill>
                  <a:schemeClr val="bg1"/>
                </a:solidFill>
                <a:latin typeface="Candara" charset="0"/>
                <a:ea typeface="Candara" charset="0"/>
                <a:cs typeface="Candara" charset="0"/>
              </a:rPr>
              <a:t>Schedule</a:t>
            </a:r>
            <a:endParaRPr lang="en-GB" b="1" dirty="0">
              <a:solidFill>
                <a:schemeClr val="bg1"/>
              </a:solidFill>
              <a:latin typeface="Candara" charset="0"/>
              <a:ea typeface="Candara" charset="0"/>
              <a:cs typeface="Candara" charset="0"/>
            </a:endParaRPr>
          </a:p>
          <a:p>
            <a:pPr marL="285750" indent="-285750">
              <a:buFont typeface="Wingdings" charset="2"/>
              <a:buChar char="q"/>
            </a:pPr>
            <a:r>
              <a:rPr lang="en-US" b="1" dirty="0">
                <a:solidFill>
                  <a:schemeClr val="bg1"/>
                </a:solidFill>
                <a:latin typeface="Candara" charset="0"/>
                <a:ea typeface="Candara" charset="0"/>
                <a:cs typeface="Candara" charset="0"/>
              </a:rPr>
              <a:t>	</a:t>
            </a:r>
            <a:r>
              <a:rPr lang="en-US" b="1" dirty="0" smtClean="0">
                <a:solidFill>
                  <a:schemeClr val="bg1"/>
                </a:solidFill>
                <a:latin typeface="Candara" charset="0"/>
                <a:ea typeface="Candara" charset="0"/>
                <a:cs typeface="Candara" charset="0"/>
              </a:rPr>
              <a:t>Second Schedule</a:t>
            </a:r>
          </a:p>
          <a:p>
            <a:pPr marL="285750" indent="-285750">
              <a:buFont typeface="Wingdings" charset="2"/>
              <a:buChar char="q"/>
            </a:pPr>
            <a:endParaRPr lang="en-GB" b="1" dirty="0">
              <a:solidFill>
                <a:schemeClr val="bg1"/>
              </a:solidFill>
              <a:latin typeface="Candara" charset="0"/>
              <a:ea typeface="Candara" charset="0"/>
              <a:cs typeface="Candara" charset="0"/>
            </a:endParaRPr>
          </a:p>
          <a:p>
            <a:pPr lvl="0"/>
            <a:r>
              <a:rPr lang="en-US" b="1" dirty="0">
                <a:solidFill>
                  <a:schemeClr val="bg1"/>
                </a:solidFill>
                <a:latin typeface="Candara" charset="0"/>
                <a:ea typeface="Candara" charset="0"/>
                <a:cs typeface="Candara" charset="0"/>
              </a:rPr>
              <a:t>The Company Secretaries (Procedure of Investigations of Professional and Other Misconduct and Conduct of Cases) Rules, 2007</a:t>
            </a:r>
            <a:endParaRPr lang="en-GB" b="1" dirty="0">
              <a:solidFill>
                <a:schemeClr val="bg1"/>
              </a:solidFill>
              <a:latin typeface="Candara" charset="0"/>
              <a:ea typeface="Candara" charset="0"/>
              <a:cs typeface="Candara" charset="0"/>
            </a:endParaRPr>
          </a:p>
          <a:p>
            <a:r>
              <a:rPr lang="en-GB" dirty="0"/>
              <a:t> 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73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189139" y="1672683"/>
            <a:ext cx="3806285" cy="487308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52264" y="1672682"/>
            <a:ext cx="3612988" cy="487308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6119" y="1672683"/>
            <a:ext cx="3616716" cy="487308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200402" y="330714"/>
            <a:ext cx="6144322" cy="89276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Interview </a:t>
            </a:r>
            <a:r>
              <a:rPr lang="en-US" sz="40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Etiquette</a:t>
            </a:r>
            <a:endParaRPr lang="en-US" sz="40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6119" y="2374304"/>
            <a:ext cx="3728232" cy="333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dirty="0" smtClean="0">
                <a:latin typeface="Candara" charset="0"/>
                <a:ea typeface="Candara" charset="0"/>
                <a:cs typeface="Candara" charset="0"/>
              </a:rPr>
              <a:t>Your </a:t>
            </a:r>
            <a:r>
              <a:rPr lang="en-US" dirty="0">
                <a:latin typeface="Candara" charset="0"/>
                <a:ea typeface="Candara" charset="0"/>
                <a:cs typeface="Candara" charset="0"/>
              </a:rPr>
              <a:t>hair should be clean and combed. </a:t>
            </a:r>
          </a:p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dirty="0">
                <a:latin typeface="Candara" charset="0"/>
                <a:ea typeface="Candara" charset="0"/>
                <a:cs typeface="Candara" charset="0"/>
              </a:rPr>
              <a:t>Nails should be clean and trimmed. </a:t>
            </a:r>
          </a:p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dirty="0" smtClean="0">
                <a:latin typeface="Candara" charset="0"/>
                <a:ea typeface="Candara" charset="0"/>
                <a:cs typeface="Candara" charset="0"/>
              </a:rPr>
              <a:t>Arrive </a:t>
            </a:r>
            <a:r>
              <a:rPr lang="en-US" dirty="0">
                <a:latin typeface="Candara" charset="0"/>
                <a:ea typeface="Candara" charset="0"/>
                <a:cs typeface="Candara" charset="0"/>
              </a:rPr>
              <a:t>at least 10 minutes before your interview.  The extra minutes will also give time to fill out any forms or applications that might be required. </a:t>
            </a:r>
          </a:p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dirty="0">
                <a:latin typeface="Candara" charset="0"/>
                <a:ea typeface="Candara" charset="0"/>
                <a:cs typeface="Candara" charset="0"/>
              </a:rPr>
              <a:t>Turn off your cell </a:t>
            </a:r>
            <a:r>
              <a:rPr lang="en-US" dirty="0" smtClean="0">
                <a:latin typeface="Candara" charset="0"/>
                <a:ea typeface="Candara" charset="0"/>
                <a:cs typeface="Candara" charset="0"/>
              </a:rPr>
              <a:t>phone or at least turn onto vibrate mode. </a:t>
            </a:r>
            <a:endParaRPr lang="en-US" dirty="0">
              <a:latin typeface="Candara" charset="0"/>
              <a:ea typeface="Candara" charset="0"/>
              <a:cs typeface="Candara" charset="0"/>
            </a:endParaRPr>
          </a:p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dirty="0">
                <a:latin typeface="Candara" charset="0"/>
                <a:ea typeface="Candara" charset="0"/>
                <a:cs typeface="Candara" charset="0"/>
              </a:rPr>
              <a:t>Don't assume that whoever greets you is the receptionist.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189139" y="2263696"/>
            <a:ext cx="3806285" cy="433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dirty="0" smtClean="0">
                <a:latin typeface="Candara" charset="0"/>
                <a:ea typeface="Candara" charset="0"/>
                <a:cs typeface="Candara" charset="0"/>
              </a:rPr>
              <a:t>Make </a:t>
            </a:r>
            <a:r>
              <a:rPr lang="en-US" dirty="0">
                <a:latin typeface="Candara" charset="0"/>
                <a:ea typeface="Candara" charset="0"/>
                <a:cs typeface="Candara" charset="0"/>
              </a:rPr>
              <a:t>a positive and professional first impression by being assertive and giving a firm handshake to each interviewer and addressing each interviewer by name as he or she is introduced. </a:t>
            </a:r>
          </a:p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dirty="0">
                <a:latin typeface="Candara" charset="0"/>
                <a:ea typeface="Candara" charset="0"/>
                <a:cs typeface="Candara" charset="0"/>
              </a:rPr>
              <a:t>Reinforce your professionalism and your ability to communicate effectively by speaking clearly and avoiding "</a:t>
            </a:r>
            <a:r>
              <a:rPr lang="en-US" dirty="0" err="1">
                <a:latin typeface="Candara" charset="0"/>
                <a:ea typeface="Candara" charset="0"/>
                <a:cs typeface="Candara" charset="0"/>
              </a:rPr>
              <a:t>uhs</a:t>
            </a:r>
            <a:r>
              <a:rPr lang="en-US" dirty="0">
                <a:latin typeface="Candara" charset="0"/>
                <a:ea typeface="Candara" charset="0"/>
                <a:cs typeface="Candara" charset="0"/>
              </a:rPr>
              <a:t>", "you </a:t>
            </a:r>
            <a:r>
              <a:rPr lang="en-US" dirty="0" smtClean="0">
                <a:latin typeface="Candara" charset="0"/>
                <a:ea typeface="Candara" charset="0"/>
                <a:cs typeface="Candara" charset="0"/>
              </a:rPr>
              <a:t>know", </a:t>
            </a:r>
            <a:r>
              <a:rPr lang="en-US" dirty="0">
                <a:latin typeface="Candara" charset="0"/>
                <a:ea typeface="Candara" charset="0"/>
                <a:cs typeface="Candara" charset="0"/>
              </a:rPr>
              <a:t>and slang. </a:t>
            </a:r>
          </a:p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dirty="0">
                <a:latin typeface="Candara" charset="0"/>
                <a:ea typeface="Candara" charset="0"/>
                <a:cs typeface="Candara" charset="0"/>
              </a:rPr>
              <a:t>Use appropriate working.  You won't receive extra points for each work that has more than 10 letters.  Use technical terms only when appropriate to the question.   </a:t>
            </a:r>
          </a:p>
        </p:txBody>
      </p:sp>
      <p:sp>
        <p:nvSpPr>
          <p:cNvPr id="5" name="Rectangle 4"/>
          <p:cNvSpPr/>
          <p:nvPr/>
        </p:nvSpPr>
        <p:spPr>
          <a:xfrm>
            <a:off x="8374568" y="2377913"/>
            <a:ext cx="3501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mtClean="0">
                <a:latin typeface="Candara" charset="0"/>
                <a:ea typeface="Candara" charset="0"/>
                <a:cs typeface="Candara" charset="0"/>
              </a:rPr>
              <a:t>Shake </a:t>
            </a:r>
            <a:r>
              <a:rPr lang="en-US" dirty="0">
                <a:latin typeface="Candara" charset="0"/>
                <a:ea typeface="Candara" charset="0"/>
                <a:cs typeface="Candara" charset="0"/>
              </a:rPr>
              <a:t>each interviewer's hand and thank each interviewer by name.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Candara" charset="0"/>
                <a:ea typeface="Candara" charset="0"/>
                <a:cs typeface="Candara" charset="0"/>
              </a:rPr>
              <a:t>Send a thank you note as soon after the interview as possible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6119" y="1858200"/>
            <a:ext cx="3616716" cy="405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u="sng" dirty="0">
                <a:latin typeface="Candara" charset="0"/>
                <a:ea typeface="Candara" charset="0"/>
                <a:cs typeface="Candara" charset="0"/>
              </a:rPr>
              <a:t>Before the Interview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159407" y="1809854"/>
            <a:ext cx="3806285" cy="405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u="sng" dirty="0">
                <a:latin typeface="Candara" charset="0"/>
                <a:ea typeface="Candara" charset="0"/>
                <a:cs typeface="Candara" charset="0"/>
              </a:rPr>
              <a:t>During the Interview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048414" y="1809854"/>
            <a:ext cx="251062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u="sng" dirty="0">
                <a:latin typeface="Candara" charset="0"/>
                <a:ea typeface="Candara" charset="0"/>
                <a:cs typeface="Candara" charset="0"/>
              </a:rPr>
              <a:t>After the Interview</a:t>
            </a:r>
          </a:p>
        </p:txBody>
      </p:sp>
    </p:spTree>
    <p:extLst>
      <p:ext uri="{BB962C8B-B14F-4D97-AF65-F5344CB8AC3E}">
        <p14:creationId xmlns:p14="http://schemas.microsoft.com/office/powerpoint/2010/main" xmlns="" val="198271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7895" y="609599"/>
            <a:ext cx="9903169" cy="416118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49287" y="920475"/>
            <a:ext cx="977177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D</a:t>
            </a:r>
            <a:r>
              <a:rPr lang="en-US" sz="2800" dirty="0" smtClean="0">
                <a:latin typeface="Candara" charset="0"/>
                <a:ea typeface="Candara" charset="0"/>
                <a:cs typeface="Candara" charset="0"/>
              </a:rPr>
              <a:t>ining Etiquette:</a:t>
            </a:r>
          </a:p>
          <a:p>
            <a:endParaRPr lang="en-US" sz="2800" dirty="0">
              <a:latin typeface="Candara" charset="0"/>
              <a:ea typeface="Candara" charset="0"/>
              <a:cs typeface="Candara" charset="0"/>
            </a:endParaRPr>
          </a:p>
          <a:p>
            <a:pPr marL="285750" indent="-285750">
              <a:buFont typeface="Wingdings" charset="2"/>
              <a:buChar char="q"/>
            </a:pPr>
            <a:r>
              <a:rPr lang="en-US" sz="2800" dirty="0" smtClean="0">
                <a:latin typeface="Candara" charset="0"/>
                <a:ea typeface="Candara" charset="0"/>
                <a:cs typeface="Candara" charset="0"/>
              </a:rPr>
              <a:t>You must wash and dry your Hands before proceeding to eat.</a:t>
            </a:r>
          </a:p>
          <a:p>
            <a:pPr marL="285750" indent="-285750">
              <a:buFont typeface="Wingdings" charset="2"/>
              <a:buChar char="q"/>
            </a:pPr>
            <a:r>
              <a:rPr lang="en-US" sz="2800" dirty="0" smtClean="0">
                <a:latin typeface="Candara" charset="0"/>
                <a:ea typeface="Candara" charset="0"/>
                <a:cs typeface="Candara" charset="0"/>
              </a:rPr>
              <a:t>Unlike western culture, Indian Food is served in one go.</a:t>
            </a:r>
          </a:p>
          <a:p>
            <a:pPr marL="285750" indent="-285750">
              <a:buFont typeface="Wingdings" charset="2"/>
              <a:buChar char="q"/>
            </a:pPr>
            <a:r>
              <a:rPr lang="en-US" sz="2800" dirty="0" smtClean="0">
                <a:latin typeface="Candara" charset="0"/>
                <a:ea typeface="Candara" charset="0"/>
                <a:cs typeface="Candara" charset="0"/>
              </a:rPr>
              <a:t>Proper use of Cutlery</a:t>
            </a:r>
          </a:p>
          <a:p>
            <a:pPr marL="285750" indent="-285750">
              <a:buFont typeface="Wingdings" charset="2"/>
              <a:buChar char="q"/>
            </a:pPr>
            <a:r>
              <a:rPr lang="en-US" sz="2800" dirty="0" smtClean="0">
                <a:latin typeface="Candara" charset="0"/>
                <a:ea typeface="Candara" charset="0"/>
                <a:cs typeface="Candara" charset="0"/>
              </a:rPr>
              <a:t>Use the Right Hand</a:t>
            </a:r>
          </a:p>
          <a:p>
            <a:pPr marL="285750" indent="-285750">
              <a:buFont typeface="Wingdings" charset="2"/>
              <a:buChar char="q"/>
            </a:pPr>
            <a:r>
              <a:rPr lang="en-US" sz="2800" dirty="0" smtClean="0">
                <a:latin typeface="Candara" charset="0"/>
                <a:ea typeface="Candara" charset="0"/>
                <a:cs typeface="Candara" charset="0"/>
              </a:rPr>
              <a:t>Finishing Food</a:t>
            </a:r>
          </a:p>
          <a:p>
            <a:pPr marL="285750" indent="-285750">
              <a:buFont typeface="Wingdings" charset="2"/>
              <a:buChar char="q"/>
            </a:pPr>
            <a:r>
              <a:rPr lang="en-US" sz="2800" dirty="0" smtClean="0">
                <a:latin typeface="Candara" charset="0"/>
                <a:ea typeface="Candara" charset="0"/>
                <a:cs typeface="Candara" charset="0"/>
              </a:rPr>
              <a:t>Leaving the Table </a:t>
            </a:r>
            <a:endParaRPr lang="en-US" sz="2800" dirty="0"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53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6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96364" y="536713"/>
            <a:ext cx="4633691" cy="64935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Business Card Etiquette</a:t>
            </a:r>
            <a:endParaRPr lang="en-US" sz="2400" b="1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633" y="1891862"/>
            <a:ext cx="9903169" cy="30585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q"/>
            </a:pPr>
            <a:endParaRPr lang="en-IN" dirty="0" smtClean="0">
              <a:solidFill>
                <a:schemeClr val="tx1"/>
              </a:solidFill>
            </a:endParaRPr>
          </a:p>
          <a:p>
            <a:endParaRPr lang="en-IN" b="1" dirty="0" smtClean="0">
              <a:solidFill>
                <a:schemeClr val="tx1"/>
              </a:solidFill>
            </a:endParaRPr>
          </a:p>
          <a:p>
            <a:endParaRPr lang="en-IN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IN" b="1" dirty="0" smtClean="0">
                <a:solidFill>
                  <a:schemeClr val="tx1"/>
                </a:solidFill>
              </a:rPr>
              <a:t>   Never </a:t>
            </a:r>
            <a:r>
              <a:rPr lang="en-IN" b="1" dirty="0" smtClean="0">
                <a:solidFill>
                  <a:schemeClr val="tx1"/>
                </a:solidFill>
              </a:rPr>
              <a:t>leave your home or office without your cards and plenty of </a:t>
            </a:r>
            <a:r>
              <a:rPr lang="en-IN" b="1" dirty="0" smtClean="0">
                <a:solidFill>
                  <a:schemeClr val="tx1"/>
                </a:solidFill>
              </a:rPr>
              <a:t>them.</a:t>
            </a:r>
          </a:p>
          <a:p>
            <a:pPr>
              <a:buFont typeface="Wingdings" pitchFamily="2" charset="2"/>
              <a:buChar char="q"/>
            </a:pPr>
            <a:r>
              <a:rPr lang="en-IN" b="1" dirty="0" smtClean="0">
                <a:solidFill>
                  <a:schemeClr val="tx1"/>
                </a:solidFill>
              </a:rPr>
              <a:t>  Keep </a:t>
            </a:r>
            <a:r>
              <a:rPr lang="en-IN" b="1" dirty="0" smtClean="0">
                <a:solidFill>
                  <a:schemeClr val="tx1"/>
                </a:solidFill>
              </a:rPr>
              <a:t>Them Clean and </a:t>
            </a:r>
            <a:r>
              <a:rPr lang="en-IN" b="1" dirty="0" smtClean="0">
                <a:solidFill>
                  <a:schemeClr val="tx1"/>
                </a:solidFill>
              </a:rPr>
              <a:t>Secure in a case/holder.</a:t>
            </a:r>
          </a:p>
          <a:p>
            <a:pPr marL="268288" indent="-268288">
              <a:buFont typeface="Wingdings" pitchFamily="2" charset="2"/>
              <a:buChar char="q"/>
            </a:pPr>
            <a:r>
              <a:rPr lang="en-IN" b="1" dirty="0" smtClean="0">
                <a:solidFill>
                  <a:schemeClr val="tx1"/>
                </a:solidFill>
              </a:rPr>
              <a:t> Present It With Two </a:t>
            </a:r>
            <a:r>
              <a:rPr lang="en-IN" b="1" dirty="0" smtClean="0">
                <a:solidFill>
                  <a:schemeClr val="tx1"/>
                </a:solidFill>
              </a:rPr>
              <a:t>Hands &amp; Give </a:t>
            </a:r>
            <a:r>
              <a:rPr lang="en-IN" b="1" dirty="0" smtClean="0">
                <a:solidFill>
                  <a:schemeClr val="tx1"/>
                </a:solidFill>
              </a:rPr>
              <a:t>the card so the person who is receiving it can read it without </a:t>
            </a:r>
            <a:r>
              <a:rPr lang="en-IN" b="1" dirty="0" smtClean="0">
                <a:solidFill>
                  <a:schemeClr val="tx1"/>
                </a:solidFill>
              </a:rPr>
              <a:t>  having </a:t>
            </a:r>
            <a:r>
              <a:rPr lang="en-IN" b="1" dirty="0" smtClean="0">
                <a:solidFill>
                  <a:schemeClr val="tx1"/>
                </a:solidFill>
              </a:rPr>
              <a:t>to turn it </a:t>
            </a:r>
            <a:r>
              <a:rPr lang="en-IN" b="1" dirty="0" smtClean="0">
                <a:solidFill>
                  <a:schemeClr val="tx1"/>
                </a:solidFill>
              </a:rPr>
              <a:t>around. </a:t>
            </a:r>
          </a:p>
          <a:p>
            <a:pPr marL="268288" indent="-268288">
              <a:buFont typeface="Wingdings" pitchFamily="2" charset="2"/>
              <a:buChar char="q"/>
            </a:pPr>
            <a:r>
              <a:rPr lang="en-IN" b="1" dirty="0" smtClean="0">
                <a:solidFill>
                  <a:schemeClr val="tx1"/>
                </a:solidFill>
              </a:rPr>
              <a:t>Pause </a:t>
            </a:r>
            <a:r>
              <a:rPr lang="en-IN" b="1" dirty="0" smtClean="0">
                <a:solidFill>
                  <a:schemeClr val="tx1"/>
                </a:solidFill>
              </a:rPr>
              <a:t>to Look at </a:t>
            </a:r>
            <a:r>
              <a:rPr lang="en-IN" b="1" dirty="0" smtClean="0">
                <a:solidFill>
                  <a:schemeClr val="tx1"/>
                </a:solidFill>
              </a:rPr>
              <a:t>It and </a:t>
            </a:r>
            <a:r>
              <a:rPr lang="en-IN" b="1" dirty="0" smtClean="0">
                <a:solidFill>
                  <a:schemeClr val="tx1"/>
                </a:solidFill>
              </a:rPr>
              <a:t>Note the logo, the business name or some other piece of </a:t>
            </a:r>
            <a:r>
              <a:rPr lang="en-IN" b="1" dirty="0" smtClean="0">
                <a:solidFill>
                  <a:schemeClr val="tx1"/>
                </a:solidFill>
              </a:rPr>
              <a:t>information when you receive any Visiting Card .</a:t>
            </a:r>
            <a:r>
              <a:rPr lang="en-IN" b="1" dirty="0" smtClean="0">
                <a:solidFill>
                  <a:schemeClr val="tx1"/>
                </a:solidFill>
              </a:rPr>
              <a:t>  This places value on the </a:t>
            </a:r>
            <a:r>
              <a:rPr lang="en-IN" b="1" dirty="0" smtClean="0">
                <a:solidFill>
                  <a:schemeClr val="tx1"/>
                </a:solidFill>
              </a:rPr>
              <a:t>card.</a:t>
            </a:r>
          </a:p>
          <a:p>
            <a:pPr>
              <a:buFont typeface="Wingdings" pitchFamily="2" charset="2"/>
              <a:buChar char="q"/>
            </a:pPr>
            <a:r>
              <a:rPr lang="en-IN" b="1" dirty="0" smtClean="0">
                <a:solidFill>
                  <a:schemeClr val="tx1"/>
                </a:solidFill>
              </a:rPr>
              <a:t>  Keep </a:t>
            </a:r>
            <a:r>
              <a:rPr lang="en-IN" b="1" dirty="0" smtClean="0">
                <a:solidFill>
                  <a:schemeClr val="tx1"/>
                </a:solidFill>
              </a:rPr>
              <a:t>your business cards up to date</a:t>
            </a:r>
            <a:r>
              <a:rPr lang="en-IN" b="1" dirty="0" smtClean="0">
                <a:solidFill>
                  <a:schemeClr val="tx1"/>
                </a:solidFill>
              </a:rPr>
              <a:t>.</a:t>
            </a:r>
          </a:p>
          <a:p>
            <a:pPr marL="268288" indent="-268288">
              <a:buFont typeface="Wingdings" pitchFamily="2" charset="2"/>
              <a:buChar char="q"/>
            </a:pPr>
            <a:r>
              <a:rPr lang="en-IN" b="1" dirty="0" smtClean="0">
                <a:solidFill>
                  <a:schemeClr val="tx1"/>
                </a:solidFill>
              </a:rPr>
              <a:t> Don’t</a:t>
            </a:r>
            <a:r>
              <a:rPr lang="en-IN" b="1" dirty="0" smtClean="0">
                <a:solidFill>
                  <a:schemeClr val="tx1"/>
                </a:solidFill>
              </a:rPr>
              <a:t> write notes to yourself on someone else’s business card during the exchange unless they appear relevant. </a:t>
            </a:r>
            <a:endParaRPr lang="en-IN" b="1" dirty="0" smtClean="0">
              <a:solidFill>
                <a:schemeClr val="tx1"/>
              </a:solidFill>
            </a:endParaRPr>
          </a:p>
          <a:p>
            <a:pPr marL="268288" indent="-268288">
              <a:buFont typeface="Wingdings" pitchFamily="2" charset="2"/>
              <a:buChar char="q"/>
            </a:pPr>
            <a:r>
              <a:rPr lang="en-IN" b="1" dirty="0" smtClean="0">
                <a:solidFill>
                  <a:schemeClr val="tx1"/>
                </a:solidFill>
              </a:rPr>
              <a:t> Reciprocate</a:t>
            </a:r>
            <a:endParaRPr lang="en-IN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IN" dirty="0" smtClean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Char char="q"/>
            </a:pPr>
            <a:endParaRPr lang="en-IN" dirty="0" smtClean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Char char="q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835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5000"/>
            <a:lum/>
          </a:blip>
          <a:srcRect/>
          <a:stretch>
            <a:fillRect l="-17000" t="-1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01015" y="1582803"/>
            <a:ext cx="21050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Candara" charset="0"/>
                <a:ea typeface="Candara" charset="0"/>
                <a:cs typeface="Candara" charset="0"/>
              </a:rPr>
              <a:t>Conclusion</a:t>
            </a:r>
            <a:endParaRPr lang="en-US" sz="32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15478" y="2323695"/>
            <a:ext cx="418768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i="1" dirty="0">
                <a:latin typeface="Candara" charset="0"/>
                <a:ea typeface="Candara" charset="0"/>
                <a:cs typeface="Candara" charset="0"/>
              </a:rPr>
              <a:t>By observing common courtesy and good manners, </a:t>
            </a:r>
            <a:r>
              <a:rPr lang="en-US" sz="2600" i="1" dirty="0" smtClean="0">
                <a:latin typeface="Candara" charset="0"/>
                <a:ea typeface="Candara" charset="0"/>
                <a:cs typeface="Candara" charset="0"/>
              </a:rPr>
              <a:t>you </a:t>
            </a:r>
            <a:r>
              <a:rPr lang="en-US" sz="2600" i="1" dirty="0">
                <a:latin typeface="Candara" charset="0"/>
                <a:ea typeface="Candara" charset="0"/>
                <a:cs typeface="Candara" charset="0"/>
              </a:rPr>
              <a:t>can impress not only </a:t>
            </a:r>
            <a:r>
              <a:rPr lang="en-US" sz="2600" i="1" dirty="0" smtClean="0">
                <a:latin typeface="Candara" charset="0"/>
                <a:ea typeface="Candara" charset="0"/>
                <a:cs typeface="Candara" charset="0"/>
              </a:rPr>
              <a:t>your </a:t>
            </a:r>
            <a:r>
              <a:rPr lang="en-US" sz="2600" i="1" dirty="0">
                <a:latin typeface="Candara" charset="0"/>
                <a:ea typeface="Candara" charset="0"/>
                <a:cs typeface="Candara" charset="0"/>
              </a:rPr>
              <a:t>boss but everyone around them in the workplace. This will add to </a:t>
            </a:r>
            <a:r>
              <a:rPr lang="en-US" sz="2600" i="1" dirty="0" smtClean="0">
                <a:latin typeface="Candara" charset="0"/>
                <a:ea typeface="Candara" charset="0"/>
                <a:cs typeface="Candara" charset="0"/>
              </a:rPr>
              <a:t>your credentials </a:t>
            </a:r>
            <a:r>
              <a:rPr lang="en-US" sz="2600" i="1" dirty="0">
                <a:latin typeface="Candara" charset="0"/>
                <a:ea typeface="Candara" charset="0"/>
                <a:cs typeface="Candara" charset="0"/>
              </a:rPr>
              <a:t>and help </a:t>
            </a:r>
            <a:r>
              <a:rPr lang="en-US" sz="2600" i="1" dirty="0" smtClean="0">
                <a:latin typeface="Candara" charset="0"/>
                <a:ea typeface="Candara" charset="0"/>
                <a:cs typeface="Candara" charset="0"/>
              </a:rPr>
              <a:t>you climb </a:t>
            </a:r>
            <a:r>
              <a:rPr lang="en-US" sz="2600" i="1" dirty="0">
                <a:latin typeface="Candara" charset="0"/>
                <a:ea typeface="Candara" charset="0"/>
                <a:cs typeface="Candara" charset="0"/>
              </a:rPr>
              <a:t>up the corporate </a:t>
            </a:r>
            <a:r>
              <a:rPr lang="en-US" sz="2600" i="1" dirty="0" smtClean="0">
                <a:latin typeface="Candara" charset="0"/>
                <a:ea typeface="Candara" charset="0"/>
                <a:cs typeface="Candara" charset="0"/>
              </a:rPr>
              <a:t>ladder.</a:t>
            </a:r>
            <a:endParaRPr lang="en-US" sz="2600" i="1" dirty="0"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07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1000"/>
            <a:lum/>
          </a:blip>
          <a:srcRect/>
          <a:stretch>
            <a:fillRect t="-1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7921" y="2174487"/>
            <a:ext cx="10749776" cy="2029522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292" y="2550764"/>
            <a:ext cx="10515600" cy="1325563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Candara" charset="0"/>
                <a:ea typeface="Candara" charset="0"/>
                <a:cs typeface="Candara" charset="0"/>
              </a:rPr>
              <a:t>You never get a second chance to make the </a:t>
            </a:r>
            <a:r>
              <a:rPr lang="en-US" sz="8000" dirty="0" smtClean="0">
                <a:latin typeface="Candara" charset="0"/>
                <a:ea typeface="Candara" charset="0"/>
                <a:cs typeface="Candara" charset="0"/>
              </a:rPr>
              <a:t>first</a:t>
            </a:r>
            <a:r>
              <a:rPr lang="en-US" sz="6000" dirty="0" smtClean="0">
                <a:latin typeface="Candara" charset="0"/>
                <a:ea typeface="Candara" charset="0"/>
                <a:cs typeface="Candara" charset="0"/>
              </a:rPr>
              <a:t> impression!!!</a:t>
            </a:r>
            <a:endParaRPr lang="en-US" sz="6000" dirty="0"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361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9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6604" y="2460303"/>
            <a:ext cx="10749776" cy="304618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44496" y="2554399"/>
            <a:ext cx="10162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latin typeface="Candara" charset="0"/>
              <a:ea typeface="Candara" charset="0"/>
              <a:cs typeface="Candara" charset="0"/>
            </a:endParaRPr>
          </a:p>
          <a:p>
            <a:r>
              <a:rPr lang="en-US" sz="2400" dirty="0" smtClean="0">
                <a:latin typeface="Candara" charset="0"/>
                <a:ea typeface="Candara" charset="0"/>
                <a:cs typeface="Candara" charset="0"/>
              </a:rPr>
              <a:t>Etiquette </a:t>
            </a: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has to do with good manners. It's not so much our own good manners, but making other people feel comfortable by the way we behave. </a:t>
            </a:r>
            <a:endParaRPr lang="en-US" sz="2400" dirty="0" smtClean="0">
              <a:latin typeface="Candara" charset="0"/>
              <a:ea typeface="Candara" charset="0"/>
              <a:cs typeface="Candara" charset="0"/>
            </a:endParaRPr>
          </a:p>
          <a:p>
            <a:endParaRPr lang="en-US" sz="2400" dirty="0" smtClean="0">
              <a:latin typeface="Candara" charset="0"/>
              <a:ea typeface="Candara" charset="0"/>
              <a:cs typeface="Candara" charset="0"/>
            </a:endParaRPr>
          </a:p>
          <a:p>
            <a:endParaRPr lang="en-US" sz="2400" dirty="0">
              <a:latin typeface="Candara" charset="0"/>
              <a:ea typeface="Candara" charset="0"/>
              <a:cs typeface="Candara" charset="0"/>
            </a:endParaRPr>
          </a:p>
          <a:p>
            <a:r>
              <a:rPr lang="en-US" sz="2400" i="1" dirty="0" smtClean="0">
                <a:latin typeface="Candara" charset="0"/>
                <a:ea typeface="Candara" charset="0"/>
                <a:cs typeface="Candara" charset="0"/>
              </a:rPr>
              <a:t>“</a:t>
            </a:r>
            <a:r>
              <a:rPr lang="en-US" sz="2400" i="1" dirty="0">
                <a:latin typeface="Candara" charset="0"/>
                <a:ea typeface="Candara" charset="0"/>
                <a:cs typeface="Candara" charset="0"/>
              </a:rPr>
              <a:t>The conduct or procedure required by good breeding or authority to be  observed in social or official life.”</a:t>
            </a:r>
          </a:p>
          <a:p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6604" y="961018"/>
            <a:ext cx="10749776" cy="87558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44496" y="1136085"/>
            <a:ext cx="10273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andara" charset="0"/>
                <a:ea typeface="Candara" charset="0"/>
                <a:cs typeface="Candara" charset="0"/>
              </a:rPr>
              <a:t>INTRODUCTION:</a:t>
            </a:r>
            <a:endParaRPr lang="en-US" sz="2800" b="1" dirty="0"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754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9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034698" y="166598"/>
            <a:ext cx="124251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600" dirty="0" smtClean="0">
                <a:latin typeface="Candara" charset="0"/>
                <a:ea typeface="Candara" charset="0"/>
                <a:cs typeface="Candara" charset="0"/>
              </a:rPr>
              <a:t>                                                                                   Corporate </a:t>
            </a:r>
            <a:r>
              <a:rPr lang="en-US" sz="3600" dirty="0">
                <a:latin typeface="Candara" charset="0"/>
                <a:ea typeface="Candara" charset="0"/>
                <a:cs typeface="Candara" charset="0"/>
              </a:rPr>
              <a:t>etiquette</a:t>
            </a:r>
          </a:p>
        </p:txBody>
      </p:sp>
      <p:sp>
        <p:nvSpPr>
          <p:cNvPr id="3" name="Rectangle 2"/>
          <p:cNvSpPr/>
          <p:nvPr/>
        </p:nvSpPr>
        <p:spPr>
          <a:xfrm>
            <a:off x="3132273" y="1161617"/>
            <a:ext cx="18782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andara" charset="0"/>
                <a:ea typeface="Candara" charset="0"/>
                <a:cs typeface="Candara" charset="0"/>
              </a:rPr>
              <a:t>Client </a:t>
            </a: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service etiquette</a:t>
            </a:r>
          </a:p>
        </p:txBody>
      </p:sp>
      <p:sp>
        <p:nvSpPr>
          <p:cNvPr id="4" name="Rectangle 3"/>
          <p:cNvSpPr/>
          <p:nvPr/>
        </p:nvSpPr>
        <p:spPr>
          <a:xfrm>
            <a:off x="5545632" y="1220037"/>
            <a:ext cx="14573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Phone etiquette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19388" y="1220037"/>
            <a:ext cx="18728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E-mail etiquette</a:t>
            </a:r>
          </a:p>
        </p:txBody>
      </p:sp>
      <p:sp>
        <p:nvSpPr>
          <p:cNvPr id="6" name="Rectangle 5"/>
          <p:cNvSpPr/>
          <p:nvPr/>
        </p:nvSpPr>
        <p:spPr>
          <a:xfrm>
            <a:off x="2715562" y="3198168"/>
            <a:ext cx="2179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Business dress etiquette</a:t>
            </a:r>
          </a:p>
        </p:txBody>
      </p:sp>
      <p:sp>
        <p:nvSpPr>
          <p:cNvPr id="7" name="Rectangle 6"/>
          <p:cNvSpPr/>
          <p:nvPr/>
        </p:nvSpPr>
        <p:spPr>
          <a:xfrm>
            <a:off x="5411817" y="3198167"/>
            <a:ext cx="22905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Office space etiquette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54294" y="3198167"/>
            <a:ext cx="20066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Professional conduct</a:t>
            </a:r>
          </a:p>
        </p:txBody>
      </p:sp>
      <p:sp>
        <p:nvSpPr>
          <p:cNvPr id="9" name="Rectangle 8"/>
          <p:cNvSpPr/>
          <p:nvPr/>
        </p:nvSpPr>
        <p:spPr>
          <a:xfrm>
            <a:off x="3051052" y="5004673"/>
            <a:ext cx="18096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Interview etiquette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11687" y="5004673"/>
            <a:ext cx="13965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Dining</a:t>
            </a:r>
            <a:r>
              <a:rPr lang="en-US" dirty="0" smtClean="0"/>
              <a:t> </a:t>
            </a:r>
          </a:p>
          <a:p>
            <a:r>
              <a:rPr lang="en-US" sz="2400" dirty="0" smtClean="0">
                <a:latin typeface="Candara" charset="0"/>
                <a:ea typeface="Candara" charset="0"/>
                <a:cs typeface="Candara" charset="0"/>
              </a:rPr>
              <a:t>etiquette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3010" y="5157742"/>
            <a:ext cx="13292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Business </a:t>
            </a:r>
          </a:p>
          <a:p>
            <a:r>
              <a:rPr lang="en-US" sz="2400" dirty="0" smtClean="0"/>
              <a:t>Card </a:t>
            </a:r>
          </a:p>
          <a:p>
            <a:r>
              <a:rPr lang="en-US" sz="2400" dirty="0" smtClean="0"/>
              <a:t>etiquette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91364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9686" y="1724321"/>
            <a:ext cx="8202528" cy="4562264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252547" y="2074504"/>
            <a:ext cx="793966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3200" dirty="0">
                <a:latin typeface="Candara" charset="0"/>
                <a:ea typeface="Candara" charset="0"/>
                <a:cs typeface="Candara" charset="0"/>
              </a:rPr>
              <a:t>Do not take comments or insult personally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3200" dirty="0">
                <a:latin typeface="Candara" charset="0"/>
                <a:ea typeface="Candara" charset="0"/>
                <a:cs typeface="Candara" charset="0"/>
              </a:rPr>
              <a:t>Never interrupt the </a:t>
            </a:r>
            <a:r>
              <a:rPr lang="en-US" sz="3200" dirty="0" smtClean="0">
                <a:latin typeface="Candara" charset="0"/>
                <a:ea typeface="Candara" charset="0"/>
                <a:cs typeface="Candara" charset="0"/>
              </a:rPr>
              <a:t>client</a:t>
            </a:r>
            <a:endParaRPr lang="en-US" sz="3200" dirty="0">
              <a:latin typeface="Candara" charset="0"/>
              <a:ea typeface="Candara" charset="0"/>
              <a:cs typeface="Candar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3200" dirty="0">
                <a:latin typeface="Candara" charset="0"/>
                <a:ea typeface="Candara" charset="0"/>
                <a:cs typeface="Candara" charset="0"/>
              </a:rPr>
              <a:t>Stay focused</a:t>
            </a:r>
          </a:p>
          <a:p>
            <a:pPr marL="285750" indent="-285750">
              <a:buFont typeface="Arial" charset="0"/>
              <a:buChar char="•"/>
            </a:pPr>
            <a:r>
              <a:rPr lang="en-US" sz="3200" dirty="0">
                <a:latin typeface="Candara" charset="0"/>
                <a:ea typeface="Candara" charset="0"/>
                <a:cs typeface="Candara" charset="0"/>
              </a:rPr>
              <a:t>Take responsibility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3200" dirty="0">
                <a:latin typeface="Candara" charset="0"/>
                <a:ea typeface="Candara" charset="0"/>
                <a:cs typeface="Candara" charset="0"/>
              </a:rPr>
              <a:t>Patience really is a virtue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3200" dirty="0">
                <a:latin typeface="Candara" charset="0"/>
                <a:ea typeface="Candara" charset="0"/>
                <a:cs typeface="Candara" charset="0"/>
              </a:rPr>
              <a:t>Remember the Golden Rule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3200" dirty="0">
                <a:latin typeface="Candara" charset="0"/>
                <a:ea typeface="Candara" charset="0"/>
                <a:cs typeface="Candara" charset="0"/>
              </a:rPr>
              <a:t>Ease their pain</a:t>
            </a:r>
          </a:p>
        </p:txBody>
      </p:sp>
      <p:sp>
        <p:nvSpPr>
          <p:cNvPr id="5" name="Rectangle 4"/>
          <p:cNvSpPr/>
          <p:nvPr/>
        </p:nvSpPr>
        <p:spPr>
          <a:xfrm>
            <a:off x="1989686" y="436951"/>
            <a:ext cx="8202528" cy="87558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714764" y="554310"/>
            <a:ext cx="57637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4000" b="1" dirty="0" smtClean="0">
                <a:latin typeface="Candara" charset="0"/>
                <a:ea typeface="Candara" charset="0"/>
                <a:cs typeface="Candara" charset="0"/>
              </a:rPr>
              <a:t>Client Service </a:t>
            </a:r>
            <a:r>
              <a:rPr lang="en-US" sz="4000" b="1" dirty="0">
                <a:latin typeface="Candara" charset="0"/>
                <a:ea typeface="Candara" charset="0"/>
                <a:cs typeface="Candara" charset="0"/>
              </a:rPr>
              <a:t>Etiquette</a:t>
            </a:r>
            <a:endParaRPr lang="en-US" sz="4000" dirty="0"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567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5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17724" y="849459"/>
            <a:ext cx="6529846" cy="113039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431074" y="999155"/>
            <a:ext cx="41264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Candara" charset="0"/>
                <a:ea typeface="Candara" charset="0"/>
                <a:cs typeface="Candara" charset="0"/>
              </a:rPr>
              <a:t> “</a:t>
            </a:r>
            <a:r>
              <a:rPr lang="en-US" sz="4800" b="1" dirty="0">
                <a:latin typeface="Candara" charset="0"/>
                <a:ea typeface="Candara" charset="0"/>
                <a:cs typeface="Candara" charset="0"/>
              </a:rPr>
              <a:t>Golden Rule”</a:t>
            </a:r>
            <a:endParaRPr lang="en-US" sz="48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7724" y="2582965"/>
            <a:ext cx="6529846" cy="336063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50487" y="2839986"/>
            <a:ext cx="722227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4400" dirty="0">
                <a:latin typeface="Candara" charset="0"/>
                <a:ea typeface="Candara" charset="0"/>
                <a:cs typeface="Candara" charset="0"/>
              </a:rPr>
              <a:t>Be considerate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4400" dirty="0" smtClean="0">
                <a:latin typeface="Candara" charset="0"/>
                <a:ea typeface="Candara" charset="0"/>
                <a:cs typeface="Candara" charset="0"/>
              </a:rPr>
              <a:t>Abide by the protocol</a:t>
            </a:r>
            <a:endParaRPr lang="en-US" sz="4400" dirty="0">
              <a:latin typeface="Candara" charset="0"/>
              <a:ea typeface="Candara" charset="0"/>
              <a:cs typeface="Candar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4400" dirty="0">
                <a:latin typeface="Candara" charset="0"/>
                <a:ea typeface="Candara" charset="0"/>
                <a:cs typeface="Candara" charset="0"/>
              </a:rPr>
              <a:t>Be friendly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4400" dirty="0" smtClean="0">
                <a:latin typeface="Candara" charset="0"/>
                <a:ea typeface="Candara" charset="0"/>
                <a:cs typeface="Candara" charset="0"/>
              </a:rPr>
              <a:t>Practice professionalism</a:t>
            </a:r>
            <a:endParaRPr lang="en-US" sz="4400" dirty="0"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350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5000"/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688068" y="2148067"/>
            <a:ext cx="4994697" cy="359481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14009" y="2148067"/>
            <a:ext cx="4994697" cy="359481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98956" y="219201"/>
            <a:ext cx="6902605" cy="89276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175226" y="342419"/>
            <a:ext cx="34820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600" b="1" dirty="0">
                <a:latin typeface="Candara" charset="0"/>
                <a:ea typeface="Candara" charset="0"/>
                <a:cs typeface="Candara" charset="0"/>
              </a:rPr>
              <a:t>Phone Etiquette</a:t>
            </a:r>
            <a:endParaRPr lang="en-US" sz="36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88068" y="2275452"/>
            <a:ext cx="4994697" cy="347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800" b="1" dirty="0">
                <a:latin typeface="Candara" charset="0"/>
                <a:ea typeface="Candara" charset="0"/>
                <a:cs typeface="Candara" charset="0"/>
              </a:rPr>
              <a:t>Don’t</a:t>
            </a:r>
          </a:p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Eat when  you are on phone</a:t>
            </a:r>
          </a:p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Put someone on speakerphone</a:t>
            </a:r>
          </a:p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Talk with others </a:t>
            </a:r>
          </a:p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Say anything that you don’t want the caller to hear</a:t>
            </a:r>
          </a:p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Answer the phone if you are not prepared</a:t>
            </a:r>
          </a:p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Answer calls when you are in office or in a meeting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15343" y="2346876"/>
            <a:ext cx="499336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Candara" charset="0"/>
                <a:ea typeface="Candara" charset="0"/>
                <a:cs typeface="Candara" charset="0"/>
              </a:rPr>
              <a:t>Do’s</a:t>
            </a:r>
            <a:endParaRPr lang="en-US" sz="2800" b="1" dirty="0">
              <a:latin typeface="Candara" charset="0"/>
              <a:ea typeface="Candara" charset="0"/>
              <a:cs typeface="Candar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Answer using your name , title and ask how you can help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Always leave your phone number and speak slowly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Leave a short, detailed message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Return calls in a timely manner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Smile when you answer the phone</a:t>
            </a:r>
          </a:p>
        </p:txBody>
      </p:sp>
    </p:spTree>
    <p:extLst>
      <p:ext uri="{BB962C8B-B14F-4D97-AF65-F5344CB8AC3E}">
        <p14:creationId xmlns:p14="http://schemas.microsoft.com/office/powerpoint/2010/main" xmlns="" val="93586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5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98956" y="2014253"/>
            <a:ext cx="6902605" cy="367286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798956" y="721006"/>
            <a:ext cx="6902605" cy="89276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81529" y="813447"/>
            <a:ext cx="37914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4000" b="1" dirty="0">
                <a:latin typeface="Candara" charset="0"/>
                <a:ea typeface="Candara" charset="0"/>
                <a:cs typeface="Candara" charset="0"/>
              </a:rPr>
              <a:t>E-mail Etiquette</a:t>
            </a:r>
            <a:endParaRPr lang="en-US" sz="40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25938" y="2335280"/>
            <a:ext cx="69026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Subject line should be short and specific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Avoid jargon and abbreviations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Use short paragraph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Read for content and grammar before sending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Be consistent with format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Think before you hit “</a:t>
            </a:r>
            <a:r>
              <a:rPr lang="en-US" sz="2800" dirty="0" smtClean="0">
                <a:latin typeface="Candara" charset="0"/>
                <a:ea typeface="Candara" charset="0"/>
                <a:cs typeface="Candara" charset="0"/>
              </a:rPr>
              <a:t>send”</a:t>
            </a:r>
            <a:endParaRPr lang="en-US" sz="2800" dirty="0">
              <a:latin typeface="Candara" charset="0"/>
              <a:ea typeface="Candara" charset="0"/>
              <a:cs typeface="Candara" charset="0"/>
            </a:endParaRPr>
          </a:p>
          <a:p>
            <a:pPr marL="285750" indent="-285750">
              <a:buFont typeface="Arial" charset="0"/>
              <a:buChar char="•"/>
            </a:pPr>
            <a:endParaRPr lang="en-US" sz="2800" dirty="0"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975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488668"/>
            <a:ext cx="12192000" cy="36933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75661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-68107"/>
            <a:ext cx="121920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 smtClean="0">
                <a:solidFill>
                  <a:srgbClr val="0070C0"/>
                </a:solidFill>
                <a:latin typeface="Candara" charset="0"/>
                <a:ea typeface="Candara" charset="0"/>
                <a:cs typeface="Candara" charset="0"/>
              </a:rPr>
              <a:t>Announcement</a:t>
            </a:r>
          </a:p>
          <a:p>
            <a:pPr algn="ctr"/>
            <a:r>
              <a:rPr lang="en-US" sz="2100" b="1" dirty="0" smtClean="0">
                <a:latin typeface="Candara" charset="0"/>
                <a:ea typeface="Candara" charset="0"/>
                <a:cs typeface="Candara" charset="0"/>
              </a:rPr>
              <a:t>Dress code for Company secretaries</a:t>
            </a:r>
          </a:p>
          <a:p>
            <a:pPr algn="ctr"/>
            <a:r>
              <a:rPr lang="en-US" b="1" i="1" dirty="0" smtClean="0">
                <a:latin typeface="Candara" charset="0"/>
                <a:ea typeface="Candara" charset="0"/>
                <a:cs typeface="Candara" charset="0"/>
              </a:rPr>
              <a:t>Dress code for a CS appearing before Judicial/Quasi </a:t>
            </a:r>
            <a:r>
              <a:rPr lang="mr-IN" b="1" i="1" dirty="0" smtClean="0">
                <a:latin typeface="Candara" charset="0"/>
                <a:ea typeface="Candara" charset="0"/>
                <a:cs typeface="Candara" charset="0"/>
              </a:rPr>
              <a:t>–</a:t>
            </a:r>
            <a:r>
              <a:rPr lang="en-US" b="1" i="1" dirty="0" smtClean="0">
                <a:latin typeface="Candara" charset="0"/>
                <a:ea typeface="Candara" charset="0"/>
                <a:cs typeface="Candara" charset="0"/>
              </a:rPr>
              <a:t> Judicial bodies and Tribunals like NCLT </a:t>
            </a:r>
            <a:r>
              <a:rPr lang="mr-IN" b="1" i="1" dirty="0" smtClean="0">
                <a:latin typeface="Candara" charset="0"/>
                <a:ea typeface="Candara" charset="0"/>
                <a:cs typeface="Candara" charset="0"/>
              </a:rPr>
              <a:t>–</a:t>
            </a:r>
            <a:r>
              <a:rPr lang="en-US" b="1" i="1" dirty="0" smtClean="0">
                <a:latin typeface="Candara" charset="0"/>
                <a:ea typeface="Candara" charset="0"/>
                <a:cs typeface="Candara" charset="0"/>
              </a:rPr>
              <a:t> NCLAT, etc.</a:t>
            </a:r>
          </a:p>
          <a:p>
            <a:pPr algn="ctr"/>
            <a:endParaRPr lang="en-US" dirty="0" smtClean="0">
              <a:latin typeface="Candara" charset="0"/>
              <a:ea typeface="Candara" charset="0"/>
              <a:cs typeface="Candara" charset="0"/>
            </a:endParaRPr>
          </a:p>
          <a:p>
            <a:r>
              <a:rPr lang="en-US" dirty="0" smtClean="0">
                <a:latin typeface="Candara" charset="0"/>
                <a:ea typeface="Candara" charset="0"/>
                <a:cs typeface="Candara" charset="0"/>
              </a:rPr>
              <a:t>The council has approved the following Guidelines for Professional Dress Code for </a:t>
            </a:r>
            <a:r>
              <a:rPr lang="en-US" dirty="0">
                <a:latin typeface="Candara" charset="0"/>
                <a:ea typeface="Candara" charset="0"/>
                <a:cs typeface="Candara" charset="0"/>
              </a:rPr>
              <a:t>Company </a:t>
            </a:r>
            <a:r>
              <a:rPr lang="en-US" dirty="0" smtClean="0">
                <a:latin typeface="Candara" charset="0"/>
                <a:ea typeface="Candara" charset="0"/>
                <a:cs typeface="Candara" charset="0"/>
              </a:rPr>
              <a:t>secretaries to appear before judicial/ quasi-judicial bodies and tribunals like </a:t>
            </a:r>
            <a:r>
              <a:rPr lang="en-US" dirty="0">
                <a:latin typeface="Candara" charset="0"/>
                <a:ea typeface="Candara" charset="0"/>
                <a:cs typeface="Candara" charset="0"/>
              </a:rPr>
              <a:t>NCLT </a:t>
            </a:r>
            <a:r>
              <a:rPr lang="mr-IN" dirty="0">
                <a:latin typeface="Candara" charset="0"/>
                <a:ea typeface="Candara" charset="0"/>
                <a:cs typeface="Candara" charset="0"/>
              </a:rPr>
              <a:t>–</a:t>
            </a:r>
            <a:r>
              <a:rPr lang="en-US" dirty="0">
                <a:latin typeface="Candara" charset="0"/>
                <a:ea typeface="Candara" charset="0"/>
                <a:cs typeface="Candara" charset="0"/>
              </a:rPr>
              <a:t> NCLAT</a:t>
            </a:r>
            <a:r>
              <a:rPr lang="en-US" dirty="0" smtClean="0">
                <a:latin typeface="Candara" charset="0"/>
                <a:ea typeface="Candara" charset="0"/>
                <a:cs typeface="Candara" charset="0"/>
              </a:rPr>
              <a:t>, SAT etc.:</a:t>
            </a:r>
            <a:endParaRPr lang="en-US" dirty="0">
              <a:latin typeface="Candara" charset="0"/>
              <a:ea typeface="Candara" charset="0"/>
              <a:cs typeface="Candara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28183121"/>
              </p:ext>
            </p:extLst>
          </p:nvPr>
        </p:nvGraphicFramePr>
        <p:xfrm>
          <a:off x="1506733" y="1975622"/>
          <a:ext cx="8716767" cy="4406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101"/>
                <a:gridCol w="7914666"/>
              </a:tblGrid>
              <a:tr h="41468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S. No.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Guidelines</a:t>
                      </a:r>
                      <a:endParaRPr lang="en-US" sz="2000" i="1" dirty="0"/>
                    </a:p>
                  </a:txBody>
                  <a:tcPr anchor="ctr"/>
                </a:tc>
              </a:tr>
              <a:tr h="19443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For Male Members:</a:t>
                      </a:r>
                    </a:p>
                    <a:p>
                      <a:pPr algn="l"/>
                      <a:r>
                        <a:rPr lang="en-US" dirty="0" smtClean="0"/>
                        <a:t>a.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Navy Blue Suit</a:t>
                      </a:r>
                      <a:r>
                        <a:rPr lang="en-US" baseline="0" dirty="0" smtClean="0"/>
                        <a:t> (Coat &amp; Trouser) with CS logo, Insignia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baseline="0" dirty="0" smtClean="0"/>
                        <a:t>         OR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baseline="0" dirty="0" smtClean="0"/>
                        <a:t>    Navy Blue Blazer over a sober colored Trouser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baseline="0" dirty="0" smtClean="0"/>
                        <a:t>b. Neck Tie (ICSI)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baseline="0" dirty="0" smtClean="0"/>
                        <a:t>c. White full sleeve Shirt.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d. Formal Black Leather Shoes (Shined)</a:t>
                      </a:r>
                    </a:p>
                  </a:txBody>
                  <a:tcPr anchor="ctr"/>
                </a:tc>
              </a:tr>
              <a:tr h="141406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For Female Members:</a:t>
                      </a:r>
                    </a:p>
                    <a:p>
                      <a:pPr marL="342900" indent="-342900" algn="l">
                        <a:buAutoNum type="alphaLcPeriod"/>
                      </a:pPr>
                      <a:r>
                        <a:rPr lang="en-US" dirty="0" smtClean="0"/>
                        <a:t>Navy Blue corporate</a:t>
                      </a:r>
                      <a:r>
                        <a:rPr lang="en-US" baseline="0" dirty="0" smtClean="0"/>
                        <a:t> suit (Coat &amp; Trouser), could be with a neck tie / Insignia </a:t>
                      </a:r>
                    </a:p>
                    <a:p>
                      <a:pPr marL="0" indent="0" algn="l">
                        <a:buFont typeface="Arial" charset="0"/>
                        <a:buNone/>
                      </a:pPr>
                      <a:r>
                        <a:rPr lang="en-US" baseline="0" dirty="0" smtClean="0"/>
                        <a:t>           OR</a:t>
                      </a:r>
                    </a:p>
                    <a:p>
                      <a:pPr marL="0" indent="0" algn="l">
                        <a:buFont typeface="Arial" charset="0"/>
                        <a:buNone/>
                      </a:pPr>
                      <a:r>
                        <a:rPr lang="en-US" baseline="0" dirty="0" smtClean="0"/>
                        <a:t> b.  Saree/ any other dress of sober color with Navy Blue Blazer with CS logo</a:t>
                      </a:r>
                    </a:p>
                    <a:p>
                      <a:pPr marL="0" indent="0" algn="l">
                        <a:buFont typeface="Arial" charset="0"/>
                        <a:buNone/>
                      </a:pPr>
                      <a:r>
                        <a:rPr lang="en-US" baseline="0" dirty="0" smtClean="0"/>
                        <a:t>c.   A sober footwear like shoes/ Bellies/ Wedges, etc (Shined)</a:t>
                      </a:r>
                    </a:p>
                  </a:txBody>
                  <a:tcPr anchor="ctr"/>
                </a:tc>
              </a:tr>
              <a:tr h="5175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lphaLcPeriod"/>
                      </a:pPr>
                      <a:r>
                        <a:rPr lang="en-US" baseline="0" dirty="0" smtClean="0"/>
                        <a:t>Members in Employment </a:t>
                      </a:r>
                      <a:r>
                        <a:rPr lang="mr-IN" baseline="0" dirty="0" smtClean="0"/>
                        <a:t>–</a:t>
                      </a:r>
                      <a:r>
                        <a:rPr lang="en-US" baseline="0" dirty="0" smtClean="0"/>
                        <a:t> As prescribed in 1 or 2 above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67003" y="6488668"/>
            <a:ext cx="8983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ndara" charset="0"/>
                <a:ea typeface="Candara" charset="0"/>
                <a:cs typeface="Candara" charset="0"/>
              </a:rPr>
              <a:t>Members are advised to strictly adhere to the Dress Code prescribed by the Council</a:t>
            </a:r>
            <a:endParaRPr lang="en-US" dirty="0"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14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736</Words>
  <Application>Microsoft Macintosh PowerPoint</Application>
  <PresentationFormat>Custom</PresentationFormat>
  <Paragraphs>135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Corporate Etiquettes</vt:lpstr>
      <vt:lpstr>You never get a second chance to make the first impression!!!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Etiquettes</dc:title>
  <dc:creator>Microsoft Office User</dc:creator>
  <cp:lastModifiedBy>CS</cp:lastModifiedBy>
  <cp:revision>58</cp:revision>
  <dcterms:created xsi:type="dcterms:W3CDTF">2019-04-09T19:30:46Z</dcterms:created>
  <dcterms:modified xsi:type="dcterms:W3CDTF">2019-04-27T07:39:33Z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963534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S8.2.2</vt:lpwstr>
  </property>
</Properties>
</file>