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8" r:id="rId1"/>
  </p:sldMasterIdLst>
  <p:notesMasterIdLst>
    <p:notesMasterId r:id="rId17"/>
  </p:notesMasterIdLst>
  <p:sldIdLst>
    <p:sldId id="256" r:id="rId2"/>
    <p:sldId id="594" r:id="rId3"/>
    <p:sldId id="609" r:id="rId4"/>
    <p:sldId id="606" r:id="rId5"/>
    <p:sldId id="607" r:id="rId6"/>
    <p:sldId id="610" r:id="rId7"/>
    <p:sldId id="611" r:id="rId8"/>
    <p:sldId id="612" r:id="rId9"/>
    <p:sldId id="613" r:id="rId10"/>
    <p:sldId id="608" r:id="rId11"/>
    <p:sldId id="614" r:id="rId12"/>
    <p:sldId id="591" r:id="rId13"/>
    <p:sldId id="593" r:id="rId14"/>
    <p:sldId id="605" r:id="rId15"/>
    <p:sldId id="326" r:id="rId16"/>
  </p:sldIdLst>
  <p:sldSz cx="12192000" cy="6858000"/>
  <p:notesSz cx="6761163" cy="99425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7C80"/>
    <a:srgbClr val="FF6600"/>
    <a:srgbClr val="FF9900"/>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1" d="100"/>
          <a:sy n="71" d="100"/>
        </p:scale>
        <p:origin x="618" y="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30525" cy="4968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29050" y="0"/>
            <a:ext cx="2930525" cy="496888"/>
          </a:xfrm>
          <a:prstGeom prst="rect">
            <a:avLst/>
          </a:prstGeom>
        </p:spPr>
        <p:txBody>
          <a:bodyPr vert="horz" lIns="91440" tIns="45720" rIns="91440" bIns="45720" rtlCol="0"/>
          <a:lstStyle>
            <a:lvl1pPr algn="r">
              <a:defRPr sz="1200"/>
            </a:lvl1pPr>
          </a:lstStyle>
          <a:p>
            <a:fld id="{D6A75C23-801A-45D2-AB20-CCC35F5A0E72}" type="datetimeFigureOut">
              <a:rPr lang="en-US" smtClean="0"/>
              <a:pPr/>
              <a:t>7/10/2018</a:t>
            </a:fld>
            <a:endParaRPr lang="en-IN"/>
          </a:p>
        </p:txBody>
      </p:sp>
      <p:sp>
        <p:nvSpPr>
          <p:cNvPr id="4" name="Slide Image Placeholder 3"/>
          <p:cNvSpPr>
            <a:spLocks noGrp="1" noRot="1" noChangeAspect="1"/>
          </p:cNvSpPr>
          <p:nvPr>
            <p:ph type="sldImg" idx="2"/>
          </p:nvPr>
        </p:nvSpPr>
        <p:spPr>
          <a:xfrm>
            <a:off x="68263" y="746125"/>
            <a:ext cx="6624637" cy="372745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76275" y="4722813"/>
            <a:ext cx="5408613" cy="447357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Footer Placeholder 5"/>
          <p:cNvSpPr>
            <a:spLocks noGrp="1"/>
          </p:cNvSpPr>
          <p:nvPr>
            <p:ph type="ftr" sz="quarter" idx="4"/>
          </p:nvPr>
        </p:nvSpPr>
        <p:spPr>
          <a:xfrm>
            <a:off x="0" y="9444038"/>
            <a:ext cx="2930525" cy="4968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29050" y="9444038"/>
            <a:ext cx="2930525" cy="496887"/>
          </a:xfrm>
          <a:prstGeom prst="rect">
            <a:avLst/>
          </a:prstGeom>
        </p:spPr>
        <p:txBody>
          <a:bodyPr vert="horz" lIns="91440" tIns="45720" rIns="91440" bIns="45720" rtlCol="0" anchor="b"/>
          <a:lstStyle>
            <a:lvl1pPr algn="r">
              <a:defRPr sz="1200"/>
            </a:lvl1pPr>
          </a:lstStyle>
          <a:p>
            <a:fld id="{E7CBCC08-82A6-4F61-B226-4C6D95341165}" type="slidenum">
              <a:rPr lang="en-IN" smtClean="0"/>
              <a:pPr/>
              <a:t>‹#›</a:t>
            </a:fld>
            <a:endParaRPr lang="en-IN"/>
          </a:p>
        </p:txBody>
      </p:sp>
    </p:spTree>
    <p:extLst>
      <p:ext uri="{BB962C8B-B14F-4D97-AF65-F5344CB8AC3E}">
        <p14:creationId xmlns:p14="http://schemas.microsoft.com/office/powerpoint/2010/main" val="33450238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711200" y="1371600"/>
            <a:ext cx="10468864"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711200" y="3228536"/>
            <a:ext cx="10472928"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FFA1258A-A5C6-4FA6-80E0-8DC31522D3FE}" type="datetimeFigureOut">
              <a:rPr lang="en-IN" smtClean="0"/>
              <a:pPr/>
              <a:t>10-07-2018</a:t>
            </a:fld>
            <a:endParaRPr lang="en-IN"/>
          </a:p>
        </p:txBody>
      </p:sp>
      <p:sp>
        <p:nvSpPr>
          <p:cNvPr id="19" name="Footer Placeholder 18"/>
          <p:cNvSpPr>
            <a:spLocks noGrp="1"/>
          </p:cNvSpPr>
          <p:nvPr>
            <p:ph type="ftr" sz="quarter" idx="11"/>
          </p:nvPr>
        </p:nvSpPr>
        <p:spPr/>
        <p:txBody>
          <a:bodyPr/>
          <a:lstStyle/>
          <a:p>
            <a:endParaRPr lang="en-IN"/>
          </a:p>
        </p:txBody>
      </p:sp>
      <p:sp>
        <p:nvSpPr>
          <p:cNvPr id="27" name="Slide Number Placeholder 26"/>
          <p:cNvSpPr>
            <a:spLocks noGrp="1"/>
          </p:cNvSpPr>
          <p:nvPr>
            <p:ph type="sldNum" sz="quarter" idx="12"/>
          </p:nvPr>
        </p:nvSpPr>
        <p:spPr/>
        <p:txBody>
          <a:bodyPr/>
          <a:lstStyle/>
          <a:p>
            <a:fld id="{E71EA521-020F-43F2-9B28-ECF0BCE0EAC5}" type="slidenum">
              <a:rPr lang="en-IN" smtClean="0"/>
              <a:pPr/>
              <a:t>‹#›</a:t>
            </a:fld>
            <a:endParaRPr lang="en-IN"/>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FA1258A-A5C6-4FA6-80E0-8DC31522D3FE}" type="datetimeFigureOut">
              <a:rPr lang="en-IN" smtClean="0"/>
              <a:pPr/>
              <a:t>10-07-2018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E71EA521-020F-43F2-9B28-ECF0BCE0EAC5}" type="slidenum">
              <a:rPr lang="en-IN" smtClean="0"/>
              <a:pPr/>
              <a:t>‹#›</a:t>
            </a:fld>
            <a:endParaRPr lang="en-I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914402"/>
            <a:ext cx="27432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914402"/>
            <a:ext cx="80264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FA1258A-A5C6-4FA6-80E0-8DC31522D3FE}" type="datetimeFigureOut">
              <a:rPr lang="en-IN" smtClean="0"/>
              <a:pPr/>
              <a:t>10-07-2018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E71EA521-020F-43F2-9B28-ECF0BCE0EAC5}" type="slidenum">
              <a:rPr lang="en-IN" smtClean="0"/>
              <a:pPr/>
              <a:t>‹#›</a:t>
            </a:fld>
            <a:endParaRPr lang="en-I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FA1258A-A5C6-4FA6-80E0-8DC31522D3FE}" type="datetimeFigureOut">
              <a:rPr lang="en-IN" smtClean="0"/>
              <a:pPr/>
              <a:t>10-07-2018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E71EA521-020F-43F2-9B28-ECF0BCE0EAC5}" type="slidenum">
              <a:rPr lang="en-IN" smtClean="0"/>
              <a:pPr/>
              <a:t>‹#›</a:t>
            </a:fld>
            <a:endParaRPr lang="en-I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07136" y="1316736"/>
            <a:ext cx="103632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07136" y="2704664"/>
            <a:ext cx="103632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FFA1258A-A5C6-4FA6-80E0-8DC31522D3FE}" type="datetimeFigureOut">
              <a:rPr lang="en-IN" smtClean="0"/>
              <a:pPr/>
              <a:t>10-07-2018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E71EA521-020F-43F2-9B28-ECF0BCE0EAC5}" type="slidenum">
              <a:rPr lang="en-IN" smtClean="0"/>
              <a:pPr/>
              <a:t>‹#›</a:t>
            </a:fld>
            <a:endParaRPr lang="en-IN"/>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88"/>
            <a:ext cx="109728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609600" y="1920085"/>
            <a:ext cx="53848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6197600" y="1920085"/>
            <a:ext cx="53848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FA1258A-A5C6-4FA6-80E0-8DC31522D3FE}" type="datetimeFigureOut">
              <a:rPr lang="en-IN" smtClean="0"/>
              <a:pPr/>
              <a:t>10-07-2018</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E71EA521-020F-43F2-9B28-ECF0BCE0EAC5}" type="slidenum">
              <a:rPr lang="en-IN" smtClean="0"/>
              <a:pPr/>
              <a:t>‹#›</a:t>
            </a:fld>
            <a:endParaRPr lang="en-I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88"/>
            <a:ext cx="109728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09600" y="1855248"/>
            <a:ext cx="5386917"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6193368" y="1859758"/>
            <a:ext cx="5389033"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9600" y="2514600"/>
            <a:ext cx="5386917"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6193368" y="2514600"/>
            <a:ext cx="5389033"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FFA1258A-A5C6-4FA6-80E0-8DC31522D3FE}" type="datetimeFigureOut">
              <a:rPr lang="en-IN" smtClean="0"/>
              <a:pPr/>
              <a:t>10-07-2018</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E71EA521-020F-43F2-9B28-ECF0BCE0EAC5}" type="slidenum">
              <a:rPr lang="en-IN" smtClean="0"/>
              <a:pPr/>
              <a:t>‹#›</a:t>
            </a:fld>
            <a:endParaRPr lang="en-I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88"/>
            <a:ext cx="110744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FA1258A-A5C6-4FA6-80E0-8DC31522D3FE}" type="datetimeFigureOut">
              <a:rPr lang="en-IN" smtClean="0"/>
              <a:pPr/>
              <a:t>10-07-2018</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E71EA521-020F-43F2-9B28-ECF0BCE0EAC5}" type="slidenum">
              <a:rPr lang="en-IN" smtClean="0"/>
              <a:pPr/>
              <a:t>‹#›</a:t>
            </a:fld>
            <a:endParaRPr lang="en-I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FA1258A-A5C6-4FA6-80E0-8DC31522D3FE}" type="datetimeFigureOut">
              <a:rPr lang="en-IN" smtClean="0"/>
              <a:pPr/>
              <a:t>10-07-2018</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E71EA521-020F-43F2-9B28-ECF0BCE0EAC5}" type="slidenum">
              <a:rPr lang="en-IN" smtClean="0"/>
              <a:pPr/>
              <a:t>‹#›</a:t>
            </a:fld>
            <a:endParaRPr lang="en-I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514352"/>
            <a:ext cx="36576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76400"/>
            <a:ext cx="36576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766733" y="1676400"/>
            <a:ext cx="6815667"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FA1258A-A5C6-4FA6-80E0-8DC31522D3FE}" type="datetimeFigureOut">
              <a:rPr lang="en-IN" smtClean="0"/>
              <a:pPr/>
              <a:t>10-07-2018</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E71EA521-020F-43F2-9B28-ECF0BCE0EAC5}" type="slidenum">
              <a:rPr lang="en-IN" smtClean="0"/>
              <a:pPr/>
              <a:t>‹#›</a:t>
            </a:fld>
            <a:endParaRPr lang="en-I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4221004" y="1108077"/>
            <a:ext cx="70104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10672179" y="5359769"/>
            <a:ext cx="207264"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812800" y="1176997"/>
            <a:ext cx="2950464"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812800" y="2828785"/>
            <a:ext cx="29464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FA1258A-A5C6-4FA6-80E0-8DC31522D3FE}" type="datetimeFigureOut">
              <a:rPr lang="en-IN" smtClean="0"/>
              <a:pPr/>
              <a:t>10-07-2018</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a:xfrm>
            <a:off x="10769600" y="6356351"/>
            <a:ext cx="812800" cy="365125"/>
          </a:xfrm>
        </p:spPr>
        <p:txBody>
          <a:bodyPr/>
          <a:lstStyle/>
          <a:p>
            <a:fld id="{E71EA521-020F-43F2-9B28-ECF0BCE0EAC5}" type="slidenum">
              <a:rPr lang="en-IN" smtClean="0"/>
              <a:pPr/>
              <a:t>‹#›</a:t>
            </a:fld>
            <a:endParaRPr lang="en-IN"/>
          </a:p>
        </p:txBody>
      </p:sp>
      <p:sp>
        <p:nvSpPr>
          <p:cNvPr id="3" name="Picture Placeholder 2"/>
          <p:cNvSpPr>
            <a:spLocks noGrp="1"/>
          </p:cNvSpPr>
          <p:nvPr>
            <p:ph type="pic" idx="1"/>
          </p:nvPr>
        </p:nvSpPr>
        <p:spPr>
          <a:xfrm rot="420000">
            <a:off x="4647724" y="1199517"/>
            <a:ext cx="615696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12700" y="5816600"/>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5842000" y="6219826"/>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12700" y="-7144"/>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5842000" y="-7144"/>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609600" y="704088"/>
            <a:ext cx="109728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609600" y="1935480"/>
            <a:ext cx="109728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09600" y="6356351"/>
            <a:ext cx="2844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FFA1258A-A5C6-4FA6-80E0-8DC31522D3FE}" type="datetimeFigureOut">
              <a:rPr lang="en-IN" smtClean="0"/>
              <a:pPr/>
              <a:t>10-07-2018</a:t>
            </a:fld>
            <a:endParaRPr lang="en-IN"/>
          </a:p>
        </p:txBody>
      </p:sp>
      <p:sp>
        <p:nvSpPr>
          <p:cNvPr id="22" name="Footer Placeholder 21"/>
          <p:cNvSpPr>
            <a:spLocks noGrp="1"/>
          </p:cNvSpPr>
          <p:nvPr>
            <p:ph type="ftr" sz="quarter" idx="3"/>
          </p:nvPr>
        </p:nvSpPr>
        <p:spPr>
          <a:xfrm>
            <a:off x="3556000" y="6356351"/>
            <a:ext cx="44704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IN"/>
          </a:p>
        </p:txBody>
      </p:sp>
      <p:sp>
        <p:nvSpPr>
          <p:cNvPr id="18" name="Slide Number Placeholder 17"/>
          <p:cNvSpPr>
            <a:spLocks noGrp="1"/>
          </p:cNvSpPr>
          <p:nvPr>
            <p:ph type="sldNum" sz="quarter" idx="4"/>
          </p:nvPr>
        </p:nvSpPr>
        <p:spPr>
          <a:xfrm>
            <a:off x="10566400" y="6356351"/>
            <a:ext cx="1016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E71EA521-020F-43F2-9B28-ECF0BCE0EAC5}" type="slidenum">
              <a:rPr lang="en-IN" smtClean="0"/>
              <a:pPr/>
              <a:t>‹#›</a:t>
            </a:fld>
            <a:endParaRPr lang="en-IN"/>
          </a:p>
        </p:txBody>
      </p:sp>
      <p:grpSp>
        <p:nvGrpSpPr>
          <p:cNvPr id="2" name="Group 1"/>
          <p:cNvGrpSpPr/>
          <p:nvPr/>
        </p:nvGrpSpPr>
        <p:grpSpPr>
          <a:xfrm>
            <a:off x="-25356" y="202408"/>
            <a:ext cx="12240731"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NULL"/><Relationship Id="rId1" Type="http://schemas.openxmlformats.org/officeDocument/2006/relationships/slideLayout" Target="../slideLayouts/slideLayout1.xml"/><Relationship Id="rId6" Type="http://schemas.openxmlformats.org/officeDocument/2006/relationships/hyperlink" Target="https://www.facebook.com/CARubneetAnand/" TargetMode="External"/><Relationship Id="rId5" Type="http://schemas.openxmlformats.org/officeDocument/2006/relationships/hyperlink" Target="mailto:carubneetanand@gmail.com" TargetMode="Externa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economictimes.indiatimes.com/news/economy/policy/gst-collections-to-top-rs-13-lakh-cr-this-fiscal-piyush-goyal/articleshow/64815183.cms" TargetMode="External"/><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9.jpeg"/><Relationship Id="rId1" Type="http://schemas.openxmlformats.org/officeDocument/2006/relationships/slideLayout" Target="../slideLayouts/slideLayout7.xml"/><Relationship Id="rId5" Type="http://schemas.openxmlformats.org/officeDocument/2006/relationships/hyperlink" Target="https://www.facebook.com/CARubneetAnand/" TargetMode="External"/><Relationship Id="rId4" Type="http://schemas.openxmlformats.org/officeDocument/2006/relationships/hyperlink" Target="mailto:carubneetanand@gmail.co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IN"/>
          </a:p>
        </p:txBody>
      </p:sp>
      <p:sp>
        <p:nvSpPr>
          <p:cNvPr id="3" name="Subtitle 2"/>
          <p:cNvSpPr>
            <a:spLocks noGrp="1"/>
          </p:cNvSpPr>
          <p:nvPr>
            <p:ph type="subTitle" idx="1"/>
          </p:nvPr>
        </p:nvSpPr>
        <p:spPr/>
        <p:txBody>
          <a:bodyPr/>
          <a:lstStyle/>
          <a:p>
            <a:endParaRPr lang="en-IN"/>
          </a:p>
        </p:txBody>
      </p:sp>
      <p:sp>
        <p:nvSpPr>
          <p:cNvPr id="4" name="Title 1"/>
          <p:cNvSpPr txBox="1">
            <a:spLocks/>
          </p:cNvSpPr>
          <p:nvPr/>
        </p:nvSpPr>
        <p:spPr>
          <a:xfrm>
            <a:off x="0" y="32907"/>
            <a:ext cx="11988800" cy="6633027"/>
          </a:xfrm>
          <a:prstGeom prst="rect">
            <a:avLst/>
          </a:prstGeom>
          <a:solidFill>
            <a:srgbClr val="FFC000"/>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IN" b="1" dirty="0">
              <a:latin typeface="Baskerville Old Face" panose="02020602080505020303" pitchFamily="18" charset="0"/>
            </a:endParaRPr>
          </a:p>
        </p:txBody>
      </p:sp>
      <p:sp>
        <p:nvSpPr>
          <p:cNvPr id="5" name="Title 1"/>
          <p:cNvSpPr txBox="1">
            <a:spLocks/>
          </p:cNvSpPr>
          <p:nvPr/>
        </p:nvSpPr>
        <p:spPr>
          <a:xfrm>
            <a:off x="4655863" y="175418"/>
            <a:ext cx="7416373" cy="5322904"/>
          </a:xfrm>
          <a:prstGeom prst="rect">
            <a:avLst/>
          </a:prstGeom>
          <a:solidFill>
            <a:schemeClr val="tx2"/>
          </a:solidFill>
          <a:effectLst>
            <a:glow rad="101600">
              <a:srgbClr val="C00000">
                <a:alpha val="60000"/>
              </a:srgbClr>
            </a:glow>
            <a:reflection blurRad="6350" stA="52000" endA="300" endPos="35000" dir="5400000" sy="-100000" algn="bl" rotWithShape="0"/>
          </a:effectLst>
          <a:scene3d>
            <a:camera prst="orthographicFront"/>
            <a:lightRig rig="threePt" dir="t"/>
          </a:scene3d>
          <a:sp3d>
            <a:bevelT prst="slope"/>
          </a:sp3d>
        </p:spPr>
        <p:txBody>
          <a:bodyPr vert="horz" lIns="91440" tIns="45720" rIns="91440" bIns="45720" rtlCol="0" anchor="b">
            <a:normAutofit fontScale="7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IN" b="1" dirty="0" smtClean="0">
              <a:latin typeface="Baskerville Old Face" panose="02020602080505020303" pitchFamily="18" charset="0"/>
            </a:endParaRPr>
          </a:p>
          <a:p>
            <a:endParaRPr lang="en-IN" b="1" dirty="0" smtClean="0">
              <a:latin typeface="Baskerville Old Face" panose="02020602080505020303" pitchFamily="18" charset="0"/>
            </a:endParaRPr>
          </a:p>
          <a:p>
            <a:endParaRPr lang="en-IN" b="1" dirty="0">
              <a:latin typeface="Baskerville Old Face" panose="02020602080505020303" pitchFamily="18" charset="0"/>
            </a:endParaRPr>
          </a:p>
          <a:p>
            <a:endParaRPr lang="en-IN" b="1" dirty="0" smtClean="0">
              <a:latin typeface="Baskerville Old Face" panose="02020602080505020303" pitchFamily="18" charset="0"/>
            </a:endParaRPr>
          </a:p>
          <a:p>
            <a:r>
              <a:rPr lang="en-IN" b="1" dirty="0" smtClean="0">
                <a:latin typeface="Baskerville Old Face" panose="02020602080505020303" pitchFamily="18" charset="0"/>
              </a:rPr>
              <a:t> </a:t>
            </a:r>
            <a:r>
              <a:rPr lang="en-IN" sz="8500" b="1" dirty="0" smtClean="0">
                <a:solidFill>
                  <a:schemeClr val="bg1"/>
                </a:solidFill>
                <a:latin typeface="Baskerville Old Face" panose="02020602080505020303" pitchFamily="18" charset="0"/>
              </a:rPr>
              <a:t>Goods and Services Tax</a:t>
            </a:r>
          </a:p>
          <a:p>
            <a:endParaRPr lang="en-IN" sz="8500" b="1" dirty="0" smtClean="0">
              <a:solidFill>
                <a:schemeClr val="bg1"/>
              </a:solidFill>
              <a:latin typeface="Baskerville Old Face" panose="02020602080505020303" pitchFamily="18" charset="0"/>
            </a:endParaRPr>
          </a:p>
          <a:p>
            <a:r>
              <a:rPr lang="en-IN" sz="8500" dirty="0" smtClean="0">
                <a:ln w="0"/>
                <a:solidFill>
                  <a:srgbClr val="FF0000"/>
                </a:solidFill>
                <a:effectLst>
                  <a:reflection blurRad="6350" stA="53000" endA="300" endPos="35500" dir="5400000" sy="-90000" algn="bl" rotWithShape="0"/>
                </a:effectLst>
                <a:latin typeface="Baskerville Old Face" panose="02020602080505020303" pitchFamily="18" charset="0"/>
              </a:rPr>
              <a:t>Kya </a:t>
            </a:r>
            <a:r>
              <a:rPr lang="en-IN" sz="8500" dirty="0" err="1" smtClean="0">
                <a:ln w="0"/>
                <a:solidFill>
                  <a:srgbClr val="FF0000"/>
                </a:solidFill>
                <a:effectLst>
                  <a:reflection blurRad="6350" stA="53000" endA="300" endPos="35500" dir="5400000" sy="-90000" algn="bl" rotWithShape="0"/>
                </a:effectLst>
                <a:latin typeface="Baskerville Old Face" panose="02020602080505020303" pitchFamily="18" charset="0"/>
              </a:rPr>
              <a:t>Socha</a:t>
            </a:r>
            <a:r>
              <a:rPr lang="en-IN" sz="8500" dirty="0" smtClean="0">
                <a:ln w="0"/>
                <a:solidFill>
                  <a:srgbClr val="FF0000"/>
                </a:solidFill>
                <a:effectLst>
                  <a:reflection blurRad="6350" stA="53000" endA="300" endPos="35500" dir="5400000" sy="-90000" algn="bl" rotWithShape="0"/>
                </a:effectLst>
                <a:latin typeface="Baskerville Old Face" panose="02020602080505020303" pitchFamily="18" charset="0"/>
              </a:rPr>
              <a:t> Kya Hua!!!!!</a:t>
            </a:r>
          </a:p>
          <a:p>
            <a:endParaRPr lang="en-IN" sz="8500" dirty="0" smtClean="0">
              <a:ln w="0"/>
              <a:solidFill>
                <a:srgbClr val="FF0000"/>
              </a:solidFill>
              <a:effectLst>
                <a:reflection blurRad="6350" stA="53000" endA="300" endPos="35500" dir="5400000" sy="-90000" algn="bl" rotWithShape="0"/>
              </a:effectLst>
              <a:latin typeface="Baskerville Old Face" panose="02020602080505020303" pitchFamily="18" charset="0"/>
            </a:endParaRPr>
          </a:p>
          <a:p>
            <a:endParaRPr lang="en-IN" sz="8500" dirty="0" smtClean="0">
              <a:ln w="0"/>
              <a:solidFill>
                <a:srgbClr val="FF0000"/>
              </a:solidFill>
              <a:effectLst>
                <a:reflection blurRad="6350" stA="53000" endA="300" endPos="35500" dir="5400000" sy="-90000" algn="bl" rotWithShape="0"/>
              </a:effectLst>
              <a:latin typeface="Baskerville Old Face" panose="02020602080505020303" pitchFamily="18" charset="0"/>
            </a:endParaRPr>
          </a:p>
          <a:p>
            <a:endParaRPr lang="en-IN" b="1" dirty="0">
              <a:latin typeface="Baskerville Old Face" panose="02020602080505020303" pitchFamily="18" charset="0"/>
            </a:endParaRPr>
          </a:p>
          <a:p>
            <a:endParaRPr lang="en-IN" b="1" dirty="0" smtClean="0">
              <a:latin typeface="Baskerville Old Face" panose="02020602080505020303" pitchFamily="18" charset="0"/>
            </a:endParaRPr>
          </a:p>
        </p:txBody>
      </p:sp>
      <p:sp>
        <p:nvSpPr>
          <p:cNvPr id="6" name="Subtitle 2"/>
          <p:cNvSpPr txBox="1">
            <a:spLocks/>
          </p:cNvSpPr>
          <p:nvPr/>
        </p:nvSpPr>
        <p:spPr>
          <a:xfrm>
            <a:off x="1676400" y="2113890"/>
            <a:ext cx="9144000" cy="55631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IN" sz="3200" b="1" dirty="0">
              <a:solidFill>
                <a:schemeClr val="bg1"/>
              </a:solidFill>
              <a:latin typeface="Baskerville Old Face" panose="02020602080505020303" pitchFamily="18" charset="0"/>
            </a:endParaRPr>
          </a:p>
        </p:txBody>
      </p:sp>
      <p:sp>
        <p:nvSpPr>
          <p:cNvPr id="8" name="Rectangle 7"/>
          <p:cNvSpPr/>
          <p:nvPr/>
        </p:nvSpPr>
        <p:spPr>
          <a:xfrm>
            <a:off x="4626591" y="-293468"/>
            <a:ext cx="7110481" cy="17818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b="1" dirty="0" smtClean="0"/>
          </a:p>
          <a:p>
            <a:pPr algn="ctr"/>
            <a:endParaRPr lang="en-IN" sz="2400" b="1" dirty="0"/>
          </a:p>
          <a:p>
            <a:pPr algn="ctr"/>
            <a:endParaRPr lang="en-IN" sz="2000" b="1" dirty="0"/>
          </a:p>
        </p:txBody>
      </p:sp>
      <p:pic>
        <p:nvPicPr>
          <p:cNvPr id="1026" name="Picture 2" descr="Image result for goods and services tax"/>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4574" y="2906685"/>
            <a:ext cx="5543826" cy="317323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9" name="Picture 2" descr="Image result for dream vs realit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92449" y="3456772"/>
            <a:ext cx="2743200" cy="1666875"/>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C:\Users\abc\AppData\Local\Microsoft\Windows\Temporary Internet Files\Content.Outlook\3JQAKZJ2\BeautyPlus_20160530153723_save.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5842" y="4605514"/>
            <a:ext cx="1209675" cy="2219325"/>
          </a:xfrm>
          <a:prstGeom prst="rect">
            <a:avLst/>
          </a:prstGeom>
          <a:noFill/>
          <a:ln>
            <a:noFill/>
          </a:ln>
        </p:spPr>
      </p:pic>
      <p:sp>
        <p:nvSpPr>
          <p:cNvPr id="18" name="Text Box 3"/>
          <p:cNvSpPr txBox="1">
            <a:spLocks noChangeArrowheads="1"/>
          </p:cNvSpPr>
          <p:nvPr/>
        </p:nvSpPr>
        <p:spPr bwMode="auto">
          <a:xfrm>
            <a:off x="1472412" y="5616564"/>
            <a:ext cx="5985435" cy="120827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1" u="none" strike="noStrike" cap="none" normalizeH="0" baseline="0" dirty="0" smtClean="0">
                <a:ln>
                  <a:noFill/>
                </a:ln>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  CA Rubneet </a:t>
            </a:r>
            <a:r>
              <a:rPr kumimoji="0" lang="en-US" sz="1100" b="1" i="1" u="none" strike="noStrike" cap="none" normalizeH="0" baseline="0" dirty="0" err="1" smtClean="0">
                <a:ln>
                  <a:noFill/>
                </a:ln>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Anand</a:t>
            </a:r>
            <a:endParaRPr kumimoji="0" lang="en-US" sz="1100" b="1" i="0" u="none" strike="noStrike" cap="none" normalizeH="0" baseline="0" dirty="0" smtClean="0">
              <a:ln>
                <a:noFill/>
              </a:ln>
              <a:solidFill>
                <a:schemeClr val="bg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1" u="none" strike="noStrike" cap="none" normalizeH="0" baseline="0" dirty="0" err="1" smtClean="0">
                <a:ln>
                  <a:noFill/>
                </a:ln>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B.Com</a:t>
            </a:r>
            <a:r>
              <a:rPr kumimoji="0" lang="en-US" sz="1100" b="1" i="1" u="none" strike="noStrike" cap="none" normalizeH="0" baseline="0" dirty="0" smtClean="0">
                <a:ln>
                  <a:noFill/>
                </a:ln>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en-US" sz="1100" b="1" i="1" u="none" strike="noStrike" cap="none" normalizeH="0" baseline="0" dirty="0" err="1" smtClean="0">
                <a:ln>
                  <a:noFill/>
                </a:ln>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M.Com</a:t>
            </a:r>
            <a:r>
              <a:rPr kumimoji="0" lang="en-US" sz="1100" b="1" i="1" u="none" strike="noStrike" cap="none" normalizeH="0" baseline="0" dirty="0" smtClean="0">
                <a:ln>
                  <a:noFill/>
                </a:ln>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(Finance&amp; Taxation), MBA(Finance &amp; International Business- IMT Ghaziabad) </a:t>
            </a:r>
            <a:endParaRPr kumimoji="0" lang="en-US" sz="1100" b="1" i="0" u="none" strike="noStrike" cap="none" normalizeH="0" baseline="0" dirty="0" smtClean="0">
              <a:ln>
                <a:noFill/>
              </a:ln>
              <a:solidFill>
                <a:schemeClr val="bg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1" u="none" strike="noStrike" cap="none" normalizeH="0" baseline="0" dirty="0" smtClean="0">
                <a:ln>
                  <a:noFill/>
                </a:ln>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hlinkClick r:id="rId5"/>
              </a:rPr>
              <a:t>carubneetanand@gmail.com</a:t>
            </a:r>
            <a:endParaRPr kumimoji="0" lang="en-US" sz="1100" b="1" i="0" u="none" strike="noStrike" cap="none" normalizeH="0" baseline="0" dirty="0" smtClean="0">
              <a:ln>
                <a:noFill/>
              </a:ln>
              <a:solidFill>
                <a:schemeClr val="bg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lang="en-US" sz="1100" b="1" i="1" dirty="0" smtClean="0">
                <a:solidFill>
                  <a:schemeClr val="bg1"/>
                </a:solidFill>
                <a:latin typeface="Calibri" panose="020F0502020204030204" pitchFamily="34" charset="0"/>
                <a:ea typeface="Times New Roman" panose="02020603050405020304" pitchFamily="18" charset="0"/>
                <a:cs typeface="Times New Roman" panose="02020603050405020304" pitchFamily="18" charset="0"/>
              </a:rPr>
              <a:t>Deputy</a:t>
            </a:r>
            <a:r>
              <a:rPr kumimoji="0" lang="en-US" sz="1100" b="1" i="1" u="none" strike="noStrike" cap="none" normalizeH="0" baseline="0" dirty="0" smtClean="0">
                <a:ln>
                  <a:noFill/>
                </a:ln>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 Manager (Internal Audit &amp; Indirect Taxation)-M/s SML Isuzu Ltd</a:t>
            </a:r>
            <a:endParaRPr kumimoji="0" lang="en-US" sz="1100" b="1" i="0" u="none" strike="noStrike" cap="none" normalizeH="0" baseline="0" dirty="0" smtClean="0">
              <a:ln>
                <a:noFill/>
              </a:ln>
              <a:solidFill>
                <a:schemeClr val="bg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1" u="sng" strike="noStrike" cap="none" normalizeH="0" baseline="0" dirty="0" smtClean="0">
                <a:ln>
                  <a:noFill/>
                </a:ln>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Facebook Page-</a:t>
            </a:r>
            <a:r>
              <a:rPr kumimoji="0" lang="en-US" sz="1100" b="1" i="1" u="none" strike="noStrike" cap="none" normalizeH="0" baseline="0" dirty="0" smtClean="0">
                <a:ln>
                  <a:noFill/>
                </a:ln>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 Corporate Prism-Consultation in Accounting &amp; Corporate Management</a:t>
            </a:r>
            <a:endParaRPr kumimoji="0" lang="en-US" sz="1100" b="1" i="0" u="none" strike="noStrike" cap="none" normalizeH="0" baseline="0" dirty="0" smtClean="0">
              <a:ln>
                <a:noFill/>
              </a:ln>
              <a:solidFill>
                <a:schemeClr val="bg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1" u="none" strike="noStrike" cap="none" normalizeH="0" baseline="0" dirty="0" smtClean="0">
                <a:ln>
                  <a:noFill/>
                </a:ln>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hlinkClick r:id="rId6"/>
              </a:rPr>
              <a:t>https://www.facebook.com/CARubneetAnand/</a:t>
            </a:r>
            <a:r>
              <a:rPr kumimoji="0" lang="en-US" sz="1100" b="1" i="1" u="none" strike="noStrike" cap="none" normalizeH="0" baseline="0" dirty="0" smtClean="0">
                <a:ln>
                  <a:noFill/>
                </a:ln>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 </a:t>
            </a:r>
            <a:endParaRPr kumimoji="0" lang="en-US" sz="1100" b="1" i="0" u="none" strike="noStrike" cap="none" normalizeH="0" baseline="0" dirty="0" smtClean="0">
              <a:ln>
                <a:noFill/>
              </a:ln>
              <a:solidFill>
                <a:schemeClr val="bg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bg1"/>
              </a:solidFill>
              <a:effectLst/>
              <a:latin typeface="Arial" panose="020B0604020202020204" pitchFamily="34" charset="0"/>
            </a:endParaRPr>
          </a:p>
        </p:txBody>
      </p:sp>
    </p:spTree>
    <p:extLst>
      <p:ext uri="{BB962C8B-B14F-4D97-AF65-F5344CB8AC3E}">
        <p14:creationId xmlns:p14="http://schemas.microsoft.com/office/powerpoint/2010/main" val="37896819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52405" y="116115"/>
            <a:ext cx="11912215" cy="6633027"/>
          </a:xfrm>
          <a:prstGeom prst="rect">
            <a:avLst/>
          </a:prstGeom>
          <a:solidFill>
            <a:srgbClr val="002060"/>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IN" b="1" dirty="0">
              <a:latin typeface="Baskerville Old Face" panose="02020602080505020303" pitchFamily="18" charset="0"/>
            </a:endParaRPr>
          </a:p>
        </p:txBody>
      </p:sp>
      <p:sp>
        <p:nvSpPr>
          <p:cNvPr id="5" name="Subtitle 2"/>
          <p:cNvSpPr txBox="1">
            <a:spLocks/>
          </p:cNvSpPr>
          <p:nvPr/>
        </p:nvSpPr>
        <p:spPr>
          <a:xfrm>
            <a:off x="1676400" y="1925632"/>
            <a:ext cx="9144000" cy="55631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IN" sz="3200" b="1" dirty="0">
              <a:solidFill>
                <a:schemeClr val="bg1"/>
              </a:solidFill>
              <a:latin typeface="Baskerville Old Face" panose="02020602080505020303" pitchFamily="18" charset="0"/>
            </a:endParaRPr>
          </a:p>
        </p:txBody>
      </p:sp>
      <p:sp>
        <p:nvSpPr>
          <p:cNvPr id="6" name="Rectangle 5"/>
          <p:cNvSpPr/>
          <p:nvPr/>
        </p:nvSpPr>
        <p:spPr>
          <a:xfrm>
            <a:off x="419725" y="389744"/>
            <a:ext cx="11399235" cy="614753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N" sz="2400" b="1" dirty="0" smtClean="0">
              <a:solidFill>
                <a:srgbClr val="002060"/>
              </a:solidFill>
            </a:endParaRPr>
          </a:p>
          <a:p>
            <a:endParaRPr lang="en-IN" sz="2400" b="1" dirty="0">
              <a:solidFill>
                <a:srgbClr val="002060"/>
              </a:solidFill>
            </a:endParaRPr>
          </a:p>
          <a:p>
            <a:endParaRPr lang="en-IN" sz="2400" b="1" dirty="0" smtClean="0">
              <a:solidFill>
                <a:srgbClr val="002060"/>
              </a:solidFill>
            </a:endParaRPr>
          </a:p>
          <a:p>
            <a:endParaRPr lang="en-IN" sz="2400" b="1" dirty="0" smtClean="0">
              <a:solidFill>
                <a:srgbClr val="002060"/>
              </a:solidFill>
            </a:endParaRPr>
          </a:p>
          <a:p>
            <a:pPr marL="342900" lvl="0" indent="285750">
              <a:buFont typeface="Courier New" panose="02070309020205020404" pitchFamily="49" charset="0"/>
              <a:buChar char="o"/>
            </a:pPr>
            <a:endParaRPr lang="en-IN" sz="2000" dirty="0">
              <a:solidFill>
                <a:prstClr val="black"/>
              </a:solidFill>
            </a:endParaRPr>
          </a:p>
          <a:p>
            <a:endParaRPr lang="en-IN" sz="2400" b="1" dirty="0" smtClean="0">
              <a:solidFill>
                <a:srgbClr val="002060"/>
              </a:solidFill>
            </a:endParaRPr>
          </a:p>
          <a:p>
            <a:pPr marL="342900" indent="-342900">
              <a:buFontTx/>
              <a:buChar char="-"/>
            </a:pPr>
            <a:endParaRPr lang="en-IN" sz="2400" b="1" dirty="0">
              <a:solidFill>
                <a:srgbClr val="002060"/>
              </a:solidFill>
            </a:endParaRPr>
          </a:p>
          <a:p>
            <a:pPr marL="342900" indent="-342900">
              <a:buFontTx/>
              <a:buChar char="-"/>
            </a:pPr>
            <a:endParaRPr lang="en-IN" sz="2400" b="1" dirty="0" smtClean="0">
              <a:solidFill>
                <a:srgbClr val="002060"/>
              </a:solidFill>
            </a:endParaRPr>
          </a:p>
          <a:p>
            <a:endParaRPr lang="en-IN" sz="2400" b="1" dirty="0">
              <a:solidFill>
                <a:srgbClr val="002060"/>
              </a:solidFill>
            </a:endParaRPr>
          </a:p>
        </p:txBody>
      </p:sp>
      <p:sp>
        <p:nvSpPr>
          <p:cNvPr id="7" name="Rectangle 6"/>
          <p:cNvSpPr/>
          <p:nvPr/>
        </p:nvSpPr>
        <p:spPr>
          <a:xfrm>
            <a:off x="433172" y="416864"/>
            <a:ext cx="11399235" cy="779928"/>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800" b="1" dirty="0" smtClean="0">
                <a:solidFill>
                  <a:srgbClr val="3E3E3E"/>
                </a:solidFill>
                <a:latin typeface="Times New Roman" panose="02020603050405020304" pitchFamily="18" charset="0"/>
                <a:ea typeface="Calibri" panose="020F0502020204030204" pitchFamily="34" charset="0"/>
                <a:cs typeface="Times New Roman" panose="02020603050405020304" pitchFamily="18" charset="0"/>
              </a:rPr>
              <a:t>Anti- Profiteering Clause- Expectation vs Reality </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8" name="Rectangle 7"/>
          <p:cNvSpPr/>
          <p:nvPr/>
        </p:nvSpPr>
        <p:spPr>
          <a:xfrm>
            <a:off x="570134" y="1297283"/>
            <a:ext cx="3127808" cy="4216539"/>
          </a:xfrm>
          <a:prstGeom prst="rect">
            <a:avLst/>
          </a:prstGeom>
          <a:solidFill>
            <a:schemeClr val="accent2">
              <a:lumMod val="20000"/>
              <a:lumOff val="80000"/>
            </a:schemeClr>
          </a:solidFill>
        </p:spPr>
        <p:txBody>
          <a:bodyPr wrap="square">
            <a:spAutoFit/>
          </a:bodyPr>
          <a:lstStyle/>
          <a:p>
            <a:pPr algn="ctr"/>
            <a:r>
              <a:rPr lang="en-IN" sz="2000" b="1" dirty="0" smtClean="0">
                <a:latin typeface="Arial Narrow" panose="020B0606020202030204" pitchFamily="34" charset="0"/>
                <a:ea typeface="Calibri" panose="020F0502020204030204" pitchFamily="34" charset="0"/>
                <a:cs typeface="Times New Roman" panose="02020603050405020304" pitchFamily="18" charset="0"/>
              </a:rPr>
              <a:t>Need for Anti Profiteering/ </a:t>
            </a:r>
          </a:p>
          <a:p>
            <a:pPr algn="ctr"/>
            <a:r>
              <a:rPr lang="en-IN" sz="2000" b="1" dirty="0" smtClean="0">
                <a:latin typeface="Arial Narrow" panose="020B0606020202030204" pitchFamily="34" charset="0"/>
                <a:ea typeface="Calibri" panose="020F0502020204030204" pitchFamily="34" charset="0"/>
                <a:cs typeface="Times New Roman" panose="02020603050405020304" pitchFamily="18" charset="0"/>
              </a:rPr>
              <a:t>Purpose of Introduction of this clause</a:t>
            </a:r>
          </a:p>
          <a:p>
            <a:pPr algn="just"/>
            <a:endParaRPr lang="en-IN" sz="2000" b="1" dirty="0">
              <a:effectLst/>
              <a:latin typeface="Arial Narrow" panose="020B0606020202030204" pitchFamily="34" charset="0"/>
              <a:ea typeface="Calibri" panose="020F0502020204030204" pitchFamily="34" charset="0"/>
              <a:cs typeface="Times New Roman" panose="02020603050405020304" pitchFamily="18" charset="0"/>
            </a:endParaRPr>
          </a:p>
          <a:p>
            <a:pPr algn="ctr"/>
            <a:r>
              <a:rPr lang="en-IN" sz="2800" b="1" dirty="0" smtClean="0">
                <a:solidFill>
                  <a:srgbClr val="00B050"/>
                </a:solidFill>
                <a:latin typeface="Arial Narrow" panose="020B0606020202030204" pitchFamily="34" charset="0"/>
                <a:ea typeface="Calibri" panose="020F0502020204030204" pitchFamily="34" charset="0"/>
                <a:cs typeface="Times New Roman" panose="02020603050405020304" pitchFamily="18" charset="0"/>
              </a:rPr>
              <a:t>To Curb Inflation</a:t>
            </a:r>
            <a:r>
              <a:rPr lang="en-IN" sz="2000" b="1" dirty="0" smtClean="0">
                <a:latin typeface="Arial Narrow" panose="020B0606020202030204" pitchFamily="34" charset="0"/>
                <a:ea typeface="Calibri" panose="020F0502020204030204" pitchFamily="34" charset="0"/>
                <a:cs typeface="Times New Roman" panose="02020603050405020304" pitchFamily="18" charset="0"/>
              </a:rPr>
              <a:t> </a:t>
            </a:r>
          </a:p>
          <a:p>
            <a:pPr algn="just"/>
            <a:endParaRPr lang="en-IN" sz="2000" b="1" dirty="0">
              <a:latin typeface="Arial Narrow" panose="020B0606020202030204" pitchFamily="34" charset="0"/>
              <a:ea typeface="Calibri" panose="020F0502020204030204" pitchFamily="34" charset="0"/>
              <a:cs typeface="Times New Roman" panose="02020603050405020304" pitchFamily="18" charset="0"/>
            </a:endParaRPr>
          </a:p>
          <a:p>
            <a:pPr algn="just"/>
            <a:r>
              <a:rPr lang="en-IN" sz="2000" b="1" dirty="0" smtClean="0">
                <a:latin typeface="Arial Narrow" panose="020B0606020202030204" pitchFamily="34" charset="0"/>
                <a:ea typeface="Calibri" panose="020F0502020204030204" pitchFamily="34" charset="0"/>
                <a:cs typeface="Times New Roman" panose="02020603050405020304" pitchFamily="18" charset="0"/>
              </a:rPr>
              <a:t>Anti profiteering provisions were needed as introduction of GST in other countries showed that there had been inflation and prices had increased after GST implementation</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Rectangle 8"/>
          <p:cNvSpPr/>
          <p:nvPr/>
        </p:nvSpPr>
        <p:spPr>
          <a:xfrm>
            <a:off x="4211420" y="1355554"/>
            <a:ext cx="7034811" cy="4401205"/>
          </a:xfrm>
          <a:prstGeom prst="rect">
            <a:avLst/>
          </a:prstGeom>
          <a:solidFill>
            <a:srgbClr val="FF7C80"/>
          </a:solidFill>
        </p:spPr>
        <p:txBody>
          <a:bodyPr wrap="square">
            <a:spAutoFit/>
          </a:bodyPr>
          <a:lstStyle/>
          <a:p>
            <a:pPr algn="ctr"/>
            <a:r>
              <a:rPr lang="en-IN" sz="2000" b="1" dirty="0" smtClean="0">
                <a:effectLst/>
                <a:latin typeface="Arial Narrow" panose="020B0606020202030204" pitchFamily="34" charset="0"/>
                <a:ea typeface="Calibri" panose="020F0502020204030204" pitchFamily="34" charset="0"/>
                <a:cs typeface="Times New Roman" panose="02020603050405020304" pitchFamily="18" charset="0"/>
              </a:rPr>
              <a:t>Actual Results</a:t>
            </a:r>
          </a:p>
          <a:p>
            <a:pPr marL="342900" indent="-342900" algn="just">
              <a:buFont typeface="Arial" panose="020B0604020202020204" pitchFamily="34" charset="0"/>
              <a:buChar char="•"/>
            </a:pPr>
            <a:r>
              <a:rPr lang="en-IN" sz="2000" b="1" dirty="0" smtClean="0"/>
              <a:t>Neither </a:t>
            </a:r>
            <a:r>
              <a:rPr lang="en-IN" sz="2000" b="1" dirty="0"/>
              <a:t>the CGST Act nor the CGST Rules provide the guidelines for determining the methodology and procedure, for ascertaining the fact of profiteering by the supplier, and the same has been left to the discretion of the </a:t>
            </a:r>
            <a:r>
              <a:rPr lang="en-IN" sz="2000" b="1" dirty="0" smtClean="0"/>
              <a:t>authority?</a:t>
            </a:r>
          </a:p>
          <a:p>
            <a:pPr algn="just"/>
            <a:endParaRPr lang="en-IN" sz="2000" b="1" dirty="0" smtClean="0"/>
          </a:p>
          <a:p>
            <a:pPr marL="342900" indent="-342900" algn="just">
              <a:buFont typeface="Arial" panose="020B0604020202020204" pitchFamily="34" charset="0"/>
              <a:buChar char="•"/>
            </a:pPr>
            <a:r>
              <a:rPr lang="en-US" sz="2000" b="1" dirty="0" smtClean="0"/>
              <a:t>No time limit prescribed for forwarding application received by State- level screening committee to Standing Committee?</a:t>
            </a:r>
          </a:p>
          <a:p>
            <a:pPr algn="just"/>
            <a:endParaRPr lang="en-US" sz="2000" b="1" dirty="0" smtClean="0"/>
          </a:p>
          <a:p>
            <a:pPr marL="342900" indent="-342900" algn="just">
              <a:buFont typeface="Arial" panose="020B0604020202020204" pitchFamily="34" charset="0"/>
              <a:buChar char="•"/>
            </a:pPr>
            <a:r>
              <a:rPr lang="en-US" sz="2000" b="1" dirty="0" smtClean="0"/>
              <a:t>How to apportion common credit to each product or service and ensure that the benefit has been passed on to customer?</a:t>
            </a:r>
            <a:endParaRPr lang="en-IN" sz="2000" b="1" dirty="0" smtClean="0">
              <a:latin typeface="Arial Narrow" panose="020B0606020202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6452752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52405" y="116115"/>
            <a:ext cx="11912215" cy="6633027"/>
          </a:xfrm>
          <a:prstGeom prst="rect">
            <a:avLst/>
          </a:prstGeom>
          <a:solidFill>
            <a:srgbClr val="002060"/>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IN" b="1" dirty="0">
              <a:latin typeface="Baskerville Old Face" panose="02020602080505020303" pitchFamily="18" charset="0"/>
            </a:endParaRPr>
          </a:p>
        </p:txBody>
      </p:sp>
      <p:sp>
        <p:nvSpPr>
          <p:cNvPr id="5" name="Subtitle 2"/>
          <p:cNvSpPr txBox="1">
            <a:spLocks/>
          </p:cNvSpPr>
          <p:nvPr/>
        </p:nvSpPr>
        <p:spPr>
          <a:xfrm>
            <a:off x="1676400" y="1925632"/>
            <a:ext cx="9144000" cy="55631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IN" sz="3200" b="1" dirty="0">
              <a:solidFill>
                <a:schemeClr val="bg1"/>
              </a:solidFill>
              <a:latin typeface="Baskerville Old Face" panose="02020602080505020303" pitchFamily="18" charset="0"/>
            </a:endParaRPr>
          </a:p>
        </p:txBody>
      </p:sp>
      <p:sp>
        <p:nvSpPr>
          <p:cNvPr id="6" name="Rectangle 5"/>
          <p:cNvSpPr/>
          <p:nvPr/>
        </p:nvSpPr>
        <p:spPr>
          <a:xfrm>
            <a:off x="419725" y="389744"/>
            <a:ext cx="11399235" cy="614753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N" sz="2400" b="1" dirty="0" smtClean="0">
              <a:solidFill>
                <a:srgbClr val="002060"/>
              </a:solidFill>
            </a:endParaRPr>
          </a:p>
          <a:p>
            <a:endParaRPr lang="en-IN" sz="2400" b="1" dirty="0">
              <a:solidFill>
                <a:srgbClr val="002060"/>
              </a:solidFill>
            </a:endParaRPr>
          </a:p>
          <a:p>
            <a:endParaRPr lang="en-IN" sz="2400" b="1" dirty="0" smtClean="0">
              <a:solidFill>
                <a:srgbClr val="002060"/>
              </a:solidFill>
            </a:endParaRPr>
          </a:p>
          <a:p>
            <a:endParaRPr lang="en-IN" sz="2400" b="1" dirty="0" smtClean="0">
              <a:solidFill>
                <a:srgbClr val="002060"/>
              </a:solidFill>
            </a:endParaRPr>
          </a:p>
          <a:p>
            <a:pPr marL="342900" lvl="0" indent="285750">
              <a:buFont typeface="Courier New" panose="02070309020205020404" pitchFamily="49" charset="0"/>
              <a:buChar char="o"/>
            </a:pPr>
            <a:endParaRPr lang="en-IN" sz="2000" dirty="0">
              <a:solidFill>
                <a:prstClr val="black"/>
              </a:solidFill>
            </a:endParaRPr>
          </a:p>
          <a:p>
            <a:endParaRPr lang="en-IN" sz="2400" b="1" dirty="0" smtClean="0">
              <a:solidFill>
                <a:srgbClr val="002060"/>
              </a:solidFill>
            </a:endParaRPr>
          </a:p>
          <a:p>
            <a:pPr marL="342900" indent="-342900">
              <a:buFontTx/>
              <a:buChar char="-"/>
            </a:pPr>
            <a:endParaRPr lang="en-IN" sz="2400" b="1" dirty="0">
              <a:solidFill>
                <a:srgbClr val="002060"/>
              </a:solidFill>
            </a:endParaRPr>
          </a:p>
          <a:p>
            <a:pPr marL="342900" indent="-342900">
              <a:buFontTx/>
              <a:buChar char="-"/>
            </a:pPr>
            <a:endParaRPr lang="en-IN" sz="2400" b="1" dirty="0" smtClean="0">
              <a:solidFill>
                <a:srgbClr val="002060"/>
              </a:solidFill>
            </a:endParaRPr>
          </a:p>
          <a:p>
            <a:endParaRPr lang="en-IN" sz="2400" b="1" dirty="0">
              <a:solidFill>
                <a:srgbClr val="002060"/>
              </a:solidFill>
            </a:endParaRPr>
          </a:p>
        </p:txBody>
      </p:sp>
      <p:sp>
        <p:nvSpPr>
          <p:cNvPr id="7" name="Rectangle 6"/>
          <p:cNvSpPr/>
          <p:nvPr/>
        </p:nvSpPr>
        <p:spPr>
          <a:xfrm>
            <a:off x="408894" y="3080272"/>
            <a:ext cx="11399235" cy="766477"/>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800" b="1" dirty="0" smtClean="0">
                <a:solidFill>
                  <a:srgbClr val="3E3E3E"/>
                </a:solidFill>
                <a:latin typeface="Times New Roman" panose="02020603050405020304" pitchFamily="18" charset="0"/>
                <a:ea typeface="Calibri" panose="020F0502020204030204" pitchFamily="34" charset="0"/>
                <a:cs typeface="Times New Roman" panose="02020603050405020304" pitchFamily="18" charset="0"/>
              </a:rPr>
              <a:t>The Positive </a:t>
            </a:r>
            <a:r>
              <a:rPr lang="en-US" sz="2800" b="1" dirty="0">
                <a:solidFill>
                  <a:srgbClr val="3E3E3E"/>
                </a:solidFill>
                <a:latin typeface="Times New Roman" panose="02020603050405020304" pitchFamily="18" charset="0"/>
                <a:ea typeface="Calibri" panose="020F0502020204030204" pitchFamily="34" charset="0"/>
                <a:cs typeface="Times New Roman" panose="02020603050405020304" pitchFamily="18" charset="0"/>
              </a:rPr>
              <a:t>S</a:t>
            </a:r>
            <a:r>
              <a:rPr lang="en-US" sz="2800" b="1" dirty="0" smtClean="0">
                <a:solidFill>
                  <a:srgbClr val="3E3E3E"/>
                </a:solidFill>
                <a:latin typeface="Times New Roman" panose="02020603050405020304" pitchFamily="18" charset="0"/>
                <a:ea typeface="Calibri" panose="020F0502020204030204" pitchFamily="34" charset="0"/>
                <a:cs typeface="Times New Roman" panose="02020603050405020304" pitchFamily="18" charset="0"/>
              </a:rPr>
              <a:t>ide and the Hope which still sustains among masses for a better economy</a:t>
            </a:r>
            <a:r>
              <a:rPr lang="en-US" sz="2800" b="1" dirty="0" smtClean="0">
                <a:solidFill>
                  <a:srgbClr val="3E3E3E"/>
                </a:solidFill>
                <a:latin typeface="Times New Roman" panose="02020603050405020304" pitchFamily="18" charset="0"/>
                <a:ea typeface="Calibri" panose="020F0502020204030204" pitchFamily="34" charset="0"/>
                <a:cs typeface="Times New Roman" panose="02020603050405020304" pitchFamily="18" charset="0"/>
              </a:rPr>
              <a:t> </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5071512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52405" y="116115"/>
            <a:ext cx="11912215" cy="6633027"/>
          </a:xfrm>
          <a:prstGeom prst="rect">
            <a:avLst/>
          </a:prstGeom>
          <a:solidFill>
            <a:srgbClr val="002060"/>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IN" b="1" dirty="0">
              <a:latin typeface="Baskerville Old Face" panose="02020602080505020303" pitchFamily="18" charset="0"/>
            </a:endParaRPr>
          </a:p>
        </p:txBody>
      </p:sp>
      <p:sp>
        <p:nvSpPr>
          <p:cNvPr id="5" name="Subtitle 2"/>
          <p:cNvSpPr txBox="1">
            <a:spLocks/>
          </p:cNvSpPr>
          <p:nvPr/>
        </p:nvSpPr>
        <p:spPr>
          <a:xfrm>
            <a:off x="1676400" y="1925632"/>
            <a:ext cx="9144000" cy="55631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IN" sz="3200" b="1" dirty="0">
              <a:solidFill>
                <a:schemeClr val="bg1"/>
              </a:solidFill>
              <a:latin typeface="Baskerville Old Face" panose="02020602080505020303" pitchFamily="18" charset="0"/>
            </a:endParaRPr>
          </a:p>
        </p:txBody>
      </p:sp>
      <p:sp>
        <p:nvSpPr>
          <p:cNvPr id="6" name="Rectangle 5"/>
          <p:cNvSpPr/>
          <p:nvPr/>
        </p:nvSpPr>
        <p:spPr>
          <a:xfrm>
            <a:off x="419725" y="389744"/>
            <a:ext cx="11399235" cy="614753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N" sz="2400" b="1" dirty="0" smtClean="0">
              <a:solidFill>
                <a:srgbClr val="002060"/>
              </a:solidFill>
            </a:endParaRPr>
          </a:p>
          <a:p>
            <a:endParaRPr lang="en-IN" sz="2400" b="1" dirty="0">
              <a:solidFill>
                <a:srgbClr val="002060"/>
              </a:solidFill>
            </a:endParaRPr>
          </a:p>
          <a:p>
            <a:endParaRPr lang="en-IN" sz="2400" b="1" dirty="0" smtClean="0">
              <a:solidFill>
                <a:srgbClr val="002060"/>
              </a:solidFill>
            </a:endParaRPr>
          </a:p>
          <a:p>
            <a:endParaRPr lang="en-IN" sz="2400" b="1" dirty="0" smtClean="0">
              <a:solidFill>
                <a:srgbClr val="002060"/>
              </a:solidFill>
            </a:endParaRPr>
          </a:p>
          <a:p>
            <a:pPr marL="342900" lvl="0" indent="285750">
              <a:buFont typeface="Courier New" panose="02070309020205020404" pitchFamily="49" charset="0"/>
              <a:buChar char="o"/>
            </a:pPr>
            <a:endParaRPr lang="en-IN" sz="2000" dirty="0">
              <a:solidFill>
                <a:prstClr val="black"/>
              </a:solidFill>
            </a:endParaRPr>
          </a:p>
          <a:p>
            <a:endParaRPr lang="en-IN" sz="2400" b="1" dirty="0" smtClean="0">
              <a:solidFill>
                <a:srgbClr val="002060"/>
              </a:solidFill>
            </a:endParaRPr>
          </a:p>
          <a:p>
            <a:pPr marL="342900" indent="-342900">
              <a:buFontTx/>
              <a:buChar char="-"/>
            </a:pPr>
            <a:endParaRPr lang="en-IN" sz="2400" b="1" dirty="0">
              <a:solidFill>
                <a:srgbClr val="002060"/>
              </a:solidFill>
            </a:endParaRPr>
          </a:p>
          <a:p>
            <a:pPr marL="342900" indent="-342900">
              <a:buFontTx/>
              <a:buChar char="-"/>
            </a:pPr>
            <a:endParaRPr lang="en-IN" sz="2400" b="1" dirty="0" smtClean="0">
              <a:solidFill>
                <a:srgbClr val="002060"/>
              </a:solidFill>
            </a:endParaRPr>
          </a:p>
          <a:p>
            <a:endParaRPr lang="en-IN" sz="2400" b="1" dirty="0">
              <a:solidFill>
                <a:srgbClr val="002060"/>
              </a:solidFill>
            </a:endParaRPr>
          </a:p>
        </p:txBody>
      </p:sp>
      <p:sp>
        <p:nvSpPr>
          <p:cNvPr id="7" name="Rectangle 6"/>
          <p:cNvSpPr/>
          <p:nvPr/>
        </p:nvSpPr>
        <p:spPr>
          <a:xfrm>
            <a:off x="419726" y="625422"/>
            <a:ext cx="5053228" cy="532266"/>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2800" b="1" dirty="0" smtClean="0">
                <a:solidFill>
                  <a:srgbClr val="002060"/>
                </a:solidFill>
              </a:rPr>
              <a:t>Tax revenues have stabilised </a:t>
            </a:r>
            <a:endParaRPr lang="en-IN" sz="2800" b="1" dirty="0">
              <a:solidFill>
                <a:srgbClr val="002060"/>
              </a:solidFill>
            </a:endParaRPr>
          </a:p>
        </p:txBody>
      </p:sp>
      <p:pic>
        <p:nvPicPr>
          <p:cNvPr id="2050" name="Picture 2" descr="Graph-GS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840" y="1431317"/>
            <a:ext cx="4334405" cy="3960954"/>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677840" y="5532643"/>
            <a:ext cx="4932489" cy="707886"/>
          </a:xfrm>
          <a:prstGeom prst="rect">
            <a:avLst/>
          </a:prstGeom>
          <a:solidFill>
            <a:schemeClr val="accent2">
              <a:lumMod val="20000"/>
              <a:lumOff val="80000"/>
            </a:schemeClr>
          </a:solidFill>
        </p:spPr>
        <p:txBody>
          <a:bodyPr wrap="square">
            <a:spAutoFit/>
          </a:bodyPr>
          <a:lstStyle/>
          <a:p>
            <a:pPr algn="just"/>
            <a:r>
              <a:rPr lang="en-IN" sz="2000" dirty="0"/>
              <a:t>India collected </a:t>
            </a:r>
            <a:r>
              <a:rPr lang="en-IN" sz="2000" dirty="0" err="1">
                <a:hlinkClick r:id="rId3"/>
              </a:rPr>
              <a:t>Rs</a:t>
            </a:r>
            <a:r>
              <a:rPr lang="en-IN" sz="2000" dirty="0">
                <a:hlinkClick r:id="rId3"/>
              </a:rPr>
              <a:t> 7.41 lakh crore</a:t>
            </a:r>
            <a:r>
              <a:rPr lang="en-IN" sz="2000" dirty="0"/>
              <a:t> in indirect taxes under the GST in financial year 2018</a:t>
            </a:r>
            <a:r>
              <a:rPr lang="en-IN" sz="2000" dirty="0" smtClean="0"/>
              <a:t>.</a:t>
            </a:r>
          </a:p>
        </p:txBody>
      </p:sp>
      <p:sp>
        <p:nvSpPr>
          <p:cNvPr id="9" name="Rectangle 8"/>
          <p:cNvSpPr/>
          <p:nvPr/>
        </p:nvSpPr>
        <p:spPr>
          <a:xfrm>
            <a:off x="6091518" y="625422"/>
            <a:ext cx="5355604" cy="532266"/>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2800" b="1" dirty="0" smtClean="0">
                <a:solidFill>
                  <a:srgbClr val="002060"/>
                </a:solidFill>
              </a:rPr>
              <a:t>Expansion in the Tax Base </a:t>
            </a:r>
            <a:endParaRPr lang="en-IN" sz="2800" b="1" dirty="0">
              <a:solidFill>
                <a:srgbClr val="002060"/>
              </a:solidFill>
            </a:endParaRPr>
          </a:p>
        </p:txBody>
      </p:sp>
      <p:pic>
        <p:nvPicPr>
          <p:cNvPr id="10" name="Picture 4" descr="Graph-GST1"/>
          <p:cNvPicPr>
            <a:picLocks noChangeAspect="1" noChangeArrowheads="1"/>
          </p:cNvPicPr>
          <p:nvPr/>
        </p:nvPicPr>
        <p:blipFill rotWithShape="1">
          <a:blip r:embed="rId4">
            <a:extLst>
              <a:ext uri="{28A0092B-C50C-407E-A947-70E740481C1C}">
                <a14:useLocalDpi xmlns:a14="http://schemas.microsoft.com/office/drawing/2010/main" val="0"/>
              </a:ext>
            </a:extLst>
          </a:blip>
          <a:srcRect b="46502"/>
          <a:stretch/>
        </p:blipFill>
        <p:spPr bwMode="auto">
          <a:xfrm>
            <a:off x="5924994" y="1393366"/>
            <a:ext cx="5612878" cy="4323065"/>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10048558" y="6554800"/>
            <a:ext cx="2500282" cy="236607"/>
          </a:xfrm>
          <a:prstGeom prst="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IN" sz="1100" b="1" i="1" kern="0" dirty="0" smtClean="0">
                <a:solidFill>
                  <a:prstClr val="white"/>
                </a:solidFill>
                <a:latin typeface="Calibri" panose="020F0502020204030204"/>
              </a:rPr>
              <a:t>Source- Economic Times</a:t>
            </a:r>
            <a:endParaRPr kumimoji="0" lang="en-IN" sz="1100" b="1" i="1" u="none" strike="noStrike" kern="0" cap="none" spc="0" normalizeH="0" baseline="0" noProof="0" dirty="0" smtClean="0">
              <a:ln>
                <a:noFill/>
              </a:ln>
              <a:solidFill>
                <a:prstClr val="white"/>
              </a:solidFill>
              <a:effectLst/>
              <a:uLnTx/>
              <a:uFillTx/>
              <a:latin typeface="Calibri" panose="020F0502020204030204"/>
            </a:endParaRPr>
          </a:p>
        </p:txBody>
      </p:sp>
    </p:spTree>
    <p:extLst>
      <p:ext uri="{BB962C8B-B14F-4D97-AF65-F5344CB8AC3E}">
        <p14:creationId xmlns:p14="http://schemas.microsoft.com/office/powerpoint/2010/main" val="85266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52405" y="116115"/>
            <a:ext cx="11912215" cy="6633027"/>
          </a:xfrm>
          <a:prstGeom prst="rect">
            <a:avLst/>
          </a:prstGeom>
          <a:solidFill>
            <a:srgbClr val="002060"/>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IN" b="1" dirty="0">
              <a:latin typeface="Baskerville Old Face" panose="02020602080505020303" pitchFamily="18" charset="0"/>
            </a:endParaRPr>
          </a:p>
        </p:txBody>
      </p:sp>
      <p:sp>
        <p:nvSpPr>
          <p:cNvPr id="5" name="Subtitle 2"/>
          <p:cNvSpPr txBox="1">
            <a:spLocks/>
          </p:cNvSpPr>
          <p:nvPr/>
        </p:nvSpPr>
        <p:spPr>
          <a:xfrm>
            <a:off x="1676400" y="1925632"/>
            <a:ext cx="9144000" cy="55631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IN" sz="3200" b="1" dirty="0">
              <a:solidFill>
                <a:schemeClr val="bg1"/>
              </a:solidFill>
              <a:latin typeface="Baskerville Old Face" panose="02020602080505020303" pitchFamily="18" charset="0"/>
            </a:endParaRPr>
          </a:p>
        </p:txBody>
      </p:sp>
      <p:sp>
        <p:nvSpPr>
          <p:cNvPr id="6" name="Rectangle 5"/>
          <p:cNvSpPr/>
          <p:nvPr/>
        </p:nvSpPr>
        <p:spPr>
          <a:xfrm>
            <a:off x="419725" y="389744"/>
            <a:ext cx="11399235" cy="614753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N" sz="2400" b="1" dirty="0" smtClean="0">
              <a:solidFill>
                <a:srgbClr val="002060"/>
              </a:solidFill>
            </a:endParaRPr>
          </a:p>
          <a:p>
            <a:endParaRPr lang="en-IN" sz="2400" b="1" dirty="0">
              <a:solidFill>
                <a:srgbClr val="002060"/>
              </a:solidFill>
            </a:endParaRPr>
          </a:p>
          <a:p>
            <a:endParaRPr lang="en-IN" sz="2400" b="1" dirty="0" smtClean="0">
              <a:solidFill>
                <a:srgbClr val="002060"/>
              </a:solidFill>
            </a:endParaRPr>
          </a:p>
          <a:p>
            <a:endParaRPr lang="en-IN" sz="2400" b="1" dirty="0" smtClean="0">
              <a:solidFill>
                <a:srgbClr val="002060"/>
              </a:solidFill>
            </a:endParaRPr>
          </a:p>
          <a:p>
            <a:pPr marL="342900" lvl="0" indent="285750">
              <a:buFont typeface="Courier New" panose="02070309020205020404" pitchFamily="49" charset="0"/>
              <a:buChar char="o"/>
            </a:pPr>
            <a:endParaRPr lang="en-IN" sz="2000" dirty="0">
              <a:solidFill>
                <a:prstClr val="black"/>
              </a:solidFill>
            </a:endParaRPr>
          </a:p>
          <a:p>
            <a:endParaRPr lang="en-IN" sz="2400" b="1" dirty="0" smtClean="0">
              <a:solidFill>
                <a:srgbClr val="002060"/>
              </a:solidFill>
            </a:endParaRPr>
          </a:p>
          <a:p>
            <a:pPr marL="342900" indent="-342900">
              <a:buFontTx/>
              <a:buChar char="-"/>
            </a:pPr>
            <a:endParaRPr lang="en-IN" sz="2400" b="1" dirty="0">
              <a:solidFill>
                <a:srgbClr val="002060"/>
              </a:solidFill>
            </a:endParaRPr>
          </a:p>
          <a:p>
            <a:pPr marL="342900" indent="-342900">
              <a:buFontTx/>
              <a:buChar char="-"/>
            </a:pPr>
            <a:endParaRPr lang="en-IN" sz="2400" b="1" dirty="0" smtClean="0">
              <a:solidFill>
                <a:srgbClr val="002060"/>
              </a:solidFill>
            </a:endParaRPr>
          </a:p>
          <a:p>
            <a:endParaRPr lang="en-IN" sz="2400" b="1" dirty="0">
              <a:solidFill>
                <a:srgbClr val="002060"/>
              </a:solidFill>
            </a:endParaRPr>
          </a:p>
        </p:txBody>
      </p:sp>
      <p:sp>
        <p:nvSpPr>
          <p:cNvPr id="7" name="Rectangle 6"/>
          <p:cNvSpPr/>
          <p:nvPr/>
        </p:nvSpPr>
        <p:spPr>
          <a:xfrm>
            <a:off x="419725" y="625422"/>
            <a:ext cx="5241487" cy="532266"/>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2800" b="1" dirty="0" smtClean="0">
                <a:solidFill>
                  <a:srgbClr val="002060"/>
                </a:solidFill>
              </a:rPr>
              <a:t>Payroll Additions as per EPFO </a:t>
            </a:r>
            <a:endParaRPr lang="en-IN" sz="2800" b="1" dirty="0">
              <a:solidFill>
                <a:srgbClr val="002060"/>
              </a:solidFill>
            </a:endParaRPr>
          </a:p>
        </p:txBody>
      </p:sp>
      <p:pic>
        <p:nvPicPr>
          <p:cNvPr id="6146" name="Picture 2" descr="Graph-GST1"/>
          <p:cNvPicPr>
            <a:picLocks noChangeAspect="1" noChangeArrowheads="1"/>
          </p:cNvPicPr>
          <p:nvPr/>
        </p:nvPicPr>
        <p:blipFill rotWithShape="1">
          <a:blip r:embed="rId2">
            <a:extLst>
              <a:ext uri="{28A0092B-C50C-407E-A947-70E740481C1C}">
                <a14:useLocalDpi xmlns:a14="http://schemas.microsoft.com/office/drawing/2010/main" val="0"/>
              </a:ext>
            </a:extLst>
          </a:blip>
          <a:srcRect t="49953"/>
          <a:stretch/>
        </p:blipFill>
        <p:spPr bwMode="auto">
          <a:xfrm>
            <a:off x="521151" y="1415959"/>
            <a:ext cx="5412566" cy="389984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6139849" y="594319"/>
            <a:ext cx="4421216" cy="532266"/>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2800" b="1" dirty="0" smtClean="0">
                <a:solidFill>
                  <a:srgbClr val="002060"/>
                </a:solidFill>
              </a:rPr>
              <a:t>Convergence in Rates </a:t>
            </a:r>
            <a:endParaRPr lang="en-IN" sz="2800" b="1" dirty="0">
              <a:solidFill>
                <a:srgbClr val="002060"/>
              </a:solidFill>
            </a:endParaRPr>
          </a:p>
        </p:txBody>
      </p:sp>
      <p:pic>
        <p:nvPicPr>
          <p:cNvPr id="9" name="Picture 2" descr="Graph-GST2"/>
          <p:cNvPicPr>
            <a:picLocks noChangeAspect="1" noChangeArrowheads="1"/>
          </p:cNvPicPr>
          <p:nvPr/>
        </p:nvPicPr>
        <p:blipFill rotWithShape="1">
          <a:blip r:embed="rId3">
            <a:extLst>
              <a:ext uri="{28A0092B-C50C-407E-A947-70E740481C1C}">
                <a14:useLocalDpi xmlns:a14="http://schemas.microsoft.com/office/drawing/2010/main" val="0"/>
              </a:ext>
            </a:extLst>
          </a:blip>
          <a:srcRect b="30913"/>
          <a:stretch/>
        </p:blipFill>
        <p:spPr bwMode="auto">
          <a:xfrm>
            <a:off x="6607825" y="1331160"/>
            <a:ext cx="3719750" cy="4633943"/>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10048558" y="6541353"/>
            <a:ext cx="2500282" cy="236607"/>
          </a:xfrm>
          <a:prstGeom prst="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IN" sz="1100" b="1" i="1" kern="0" dirty="0" smtClean="0">
                <a:solidFill>
                  <a:prstClr val="white"/>
                </a:solidFill>
                <a:latin typeface="Calibri" panose="020F0502020204030204"/>
              </a:rPr>
              <a:t>Source- Economic Times</a:t>
            </a:r>
            <a:endParaRPr kumimoji="0" lang="en-IN" sz="1100" b="1" i="1" u="none" strike="noStrike" kern="0" cap="none" spc="0" normalizeH="0" baseline="0" noProof="0" dirty="0" smtClean="0">
              <a:ln>
                <a:noFill/>
              </a:ln>
              <a:solidFill>
                <a:prstClr val="white"/>
              </a:solidFill>
              <a:effectLst/>
              <a:uLnTx/>
              <a:uFillTx/>
              <a:latin typeface="Calibri" panose="020F0502020204030204"/>
            </a:endParaRPr>
          </a:p>
        </p:txBody>
      </p:sp>
    </p:spTree>
    <p:extLst>
      <p:ext uri="{BB962C8B-B14F-4D97-AF65-F5344CB8AC3E}">
        <p14:creationId xmlns:p14="http://schemas.microsoft.com/office/powerpoint/2010/main" val="15561422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52405" y="116115"/>
            <a:ext cx="11912215" cy="6633027"/>
          </a:xfrm>
          <a:prstGeom prst="rect">
            <a:avLst/>
          </a:prstGeom>
          <a:solidFill>
            <a:srgbClr val="002060"/>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IN" b="1" dirty="0">
              <a:latin typeface="Baskerville Old Face" panose="02020602080505020303" pitchFamily="18" charset="0"/>
            </a:endParaRPr>
          </a:p>
        </p:txBody>
      </p:sp>
      <p:sp>
        <p:nvSpPr>
          <p:cNvPr id="5" name="Subtitle 2"/>
          <p:cNvSpPr txBox="1">
            <a:spLocks/>
          </p:cNvSpPr>
          <p:nvPr/>
        </p:nvSpPr>
        <p:spPr>
          <a:xfrm>
            <a:off x="1676400" y="1925632"/>
            <a:ext cx="9144000" cy="55631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IN" sz="3200" b="1" dirty="0">
              <a:solidFill>
                <a:schemeClr val="bg1"/>
              </a:solidFill>
              <a:latin typeface="Baskerville Old Face" panose="02020602080505020303" pitchFamily="18" charset="0"/>
            </a:endParaRPr>
          </a:p>
        </p:txBody>
      </p:sp>
      <p:sp>
        <p:nvSpPr>
          <p:cNvPr id="6" name="Rectangle 5"/>
          <p:cNvSpPr/>
          <p:nvPr/>
        </p:nvSpPr>
        <p:spPr>
          <a:xfrm>
            <a:off x="419725" y="389744"/>
            <a:ext cx="11399235" cy="614753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N" sz="2400" b="1" dirty="0" smtClean="0">
              <a:solidFill>
                <a:srgbClr val="002060"/>
              </a:solidFill>
            </a:endParaRPr>
          </a:p>
          <a:p>
            <a:endParaRPr lang="en-IN" sz="2400" b="1" dirty="0">
              <a:solidFill>
                <a:srgbClr val="002060"/>
              </a:solidFill>
            </a:endParaRPr>
          </a:p>
          <a:p>
            <a:endParaRPr lang="en-IN" sz="2400" b="1" dirty="0" smtClean="0">
              <a:solidFill>
                <a:srgbClr val="002060"/>
              </a:solidFill>
            </a:endParaRPr>
          </a:p>
          <a:p>
            <a:endParaRPr lang="en-IN" sz="2400" b="1" dirty="0" smtClean="0">
              <a:solidFill>
                <a:srgbClr val="002060"/>
              </a:solidFill>
            </a:endParaRPr>
          </a:p>
          <a:p>
            <a:pPr marL="342900" lvl="0" indent="285750">
              <a:buFont typeface="Courier New" panose="02070309020205020404" pitchFamily="49" charset="0"/>
              <a:buChar char="o"/>
            </a:pPr>
            <a:endParaRPr lang="en-IN" sz="2000" dirty="0">
              <a:solidFill>
                <a:prstClr val="black"/>
              </a:solidFill>
            </a:endParaRPr>
          </a:p>
          <a:p>
            <a:endParaRPr lang="en-IN" sz="2400" b="1" dirty="0" smtClean="0">
              <a:solidFill>
                <a:srgbClr val="002060"/>
              </a:solidFill>
            </a:endParaRPr>
          </a:p>
          <a:p>
            <a:pPr marL="342900" indent="-342900">
              <a:buFontTx/>
              <a:buChar char="-"/>
            </a:pPr>
            <a:endParaRPr lang="en-IN" sz="2400" b="1" dirty="0">
              <a:solidFill>
                <a:srgbClr val="002060"/>
              </a:solidFill>
            </a:endParaRPr>
          </a:p>
          <a:p>
            <a:pPr marL="342900" indent="-342900">
              <a:buFontTx/>
              <a:buChar char="-"/>
            </a:pPr>
            <a:endParaRPr lang="en-IN" sz="2400" b="1" dirty="0" smtClean="0">
              <a:solidFill>
                <a:srgbClr val="002060"/>
              </a:solidFill>
            </a:endParaRPr>
          </a:p>
          <a:p>
            <a:endParaRPr lang="en-IN" sz="2400" b="1" dirty="0">
              <a:solidFill>
                <a:srgbClr val="002060"/>
              </a:solidFill>
            </a:endParaRPr>
          </a:p>
        </p:txBody>
      </p:sp>
      <p:sp>
        <p:nvSpPr>
          <p:cNvPr id="7" name="Rectangle 6"/>
          <p:cNvSpPr/>
          <p:nvPr/>
        </p:nvSpPr>
        <p:spPr>
          <a:xfrm>
            <a:off x="433172" y="416864"/>
            <a:ext cx="11399235" cy="779928"/>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800" b="1" dirty="0" smtClean="0">
                <a:solidFill>
                  <a:srgbClr val="3E3E3E"/>
                </a:solidFill>
                <a:latin typeface="Times New Roman" panose="02020603050405020304" pitchFamily="18" charset="0"/>
                <a:ea typeface="Calibri" panose="020F0502020204030204" pitchFamily="34" charset="0"/>
                <a:cs typeface="Times New Roman" panose="02020603050405020304" pitchFamily="18" charset="0"/>
              </a:rPr>
              <a:t>Challenges for FY 2018-19</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2" name="Rectangle 1"/>
          <p:cNvSpPr/>
          <p:nvPr/>
        </p:nvSpPr>
        <p:spPr>
          <a:xfrm>
            <a:off x="433173" y="1223912"/>
            <a:ext cx="11385788" cy="4801314"/>
          </a:xfrm>
          <a:prstGeom prst="rect">
            <a:avLst/>
          </a:prstGeom>
        </p:spPr>
        <p:txBody>
          <a:bodyPr wrap="square">
            <a:spAutoFit/>
          </a:bodyPr>
          <a:lstStyle/>
          <a:p>
            <a:pPr marL="342900" indent="-342900" algn="just">
              <a:buFont typeface="Wingdings" panose="05000000000000000000" pitchFamily="2" charset="2"/>
              <a:buChar char="§"/>
            </a:pPr>
            <a:r>
              <a:rPr lang="en-IN" b="1" dirty="0" smtClean="0">
                <a:solidFill>
                  <a:srgbClr val="222222"/>
                </a:solidFill>
                <a:latin typeface="Droid Serif"/>
              </a:rPr>
              <a:t>This </a:t>
            </a:r>
            <a:r>
              <a:rPr lang="en-IN" b="1" dirty="0">
                <a:solidFill>
                  <a:srgbClr val="222222"/>
                </a:solidFill>
                <a:latin typeface="Droid Serif"/>
              </a:rPr>
              <a:t>year’s </a:t>
            </a:r>
            <a:r>
              <a:rPr lang="en-IN" b="1" dirty="0" smtClean="0">
                <a:solidFill>
                  <a:srgbClr val="222222"/>
                </a:solidFill>
                <a:latin typeface="Droid Serif"/>
              </a:rPr>
              <a:t>revenue target </a:t>
            </a:r>
            <a:r>
              <a:rPr lang="en-IN" b="1" dirty="0">
                <a:solidFill>
                  <a:srgbClr val="222222"/>
                </a:solidFill>
                <a:latin typeface="Droid Serif"/>
              </a:rPr>
              <a:t>has been set much higher at </a:t>
            </a:r>
            <a:r>
              <a:rPr lang="en-IN" b="1" dirty="0" err="1">
                <a:solidFill>
                  <a:srgbClr val="222222"/>
                </a:solidFill>
                <a:latin typeface="Droid Serif"/>
              </a:rPr>
              <a:t>Rs</a:t>
            </a:r>
            <a:r>
              <a:rPr lang="en-IN" b="1" dirty="0">
                <a:solidFill>
                  <a:srgbClr val="222222"/>
                </a:solidFill>
                <a:latin typeface="Droid Serif"/>
              </a:rPr>
              <a:t> 13 lakh crore, assuming a 20% rise in the average monthly collections</a:t>
            </a:r>
            <a:r>
              <a:rPr lang="en-IN" b="1" dirty="0" smtClean="0">
                <a:solidFill>
                  <a:srgbClr val="222222"/>
                </a:solidFill>
                <a:latin typeface="Droid Serif"/>
              </a:rPr>
              <a:t>.</a:t>
            </a:r>
          </a:p>
          <a:p>
            <a:pPr marL="342900" indent="-342900" algn="just">
              <a:buFont typeface="Wingdings" panose="05000000000000000000" pitchFamily="2" charset="2"/>
              <a:buChar char="§"/>
            </a:pPr>
            <a:r>
              <a:rPr lang="en-IN" b="1" dirty="0" smtClean="0">
                <a:solidFill>
                  <a:srgbClr val="222222"/>
                </a:solidFill>
                <a:latin typeface="Droid Serif"/>
              </a:rPr>
              <a:t>However</a:t>
            </a:r>
            <a:r>
              <a:rPr lang="en-IN" b="1" dirty="0">
                <a:solidFill>
                  <a:srgbClr val="222222"/>
                </a:solidFill>
                <a:latin typeface="Droid Serif"/>
              </a:rPr>
              <a:t>, to achieve this, the government must focus on simplifying the GST and widening the </a:t>
            </a:r>
            <a:r>
              <a:rPr lang="en-IN" b="1" dirty="0" smtClean="0">
                <a:solidFill>
                  <a:srgbClr val="222222"/>
                </a:solidFill>
                <a:latin typeface="Droid Serif"/>
              </a:rPr>
              <a:t>tax-base</a:t>
            </a:r>
          </a:p>
          <a:p>
            <a:pPr marL="342900" indent="-342900" algn="just">
              <a:buFont typeface="Wingdings" panose="05000000000000000000" pitchFamily="2" charset="2"/>
              <a:buChar char="§"/>
            </a:pPr>
            <a:r>
              <a:rPr lang="en-IN" b="1" dirty="0" smtClean="0">
                <a:solidFill>
                  <a:srgbClr val="222222"/>
                </a:solidFill>
                <a:latin typeface="Droid Serif"/>
              </a:rPr>
              <a:t>Integration </a:t>
            </a:r>
            <a:r>
              <a:rPr lang="en-IN" b="1" dirty="0">
                <a:solidFill>
                  <a:srgbClr val="222222"/>
                </a:solidFill>
                <a:latin typeface="Droid Serif"/>
              </a:rPr>
              <a:t>of the tax portals needs to be </a:t>
            </a:r>
            <a:r>
              <a:rPr lang="en-IN" b="1" dirty="0" smtClean="0">
                <a:solidFill>
                  <a:srgbClr val="222222"/>
                </a:solidFill>
                <a:latin typeface="Droid Serif"/>
              </a:rPr>
              <a:t>improved</a:t>
            </a:r>
          </a:p>
          <a:p>
            <a:pPr marL="342900" indent="-342900" algn="just">
              <a:buFont typeface="Wingdings" panose="05000000000000000000" pitchFamily="2" charset="2"/>
              <a:buChar char="§"/>
            </a:pPr>
            <a:r>
              <a:rPr lang="en-IN" b="1" dirty="0" smtClean="0">
                <a:solidFill>
                  <a:srgbClr val="222222"/>
                </a:solidFill>
                <a:latin typeface="Droid Serif"/>
              </a:rPr>
              <a:t>With </a:t>
            </a:r>
            <a:r>
              <a:rPr lang="en-IN" b="1" dirty="0">
                <a:solidFill>
                  <a:srgbClr val="222222"/>
                </a:solidFill>
                <a:latin typeface="Droid Serif"/>
              </a:rPr>
              <a:t>the input of </a:t>
            </a:r>
            <a:r>
              <a:rPr lang="en-IN" b="1" dirty="0" smtClean="0">
                <a:solidFill>
                  <a:srgbClr val="222222"/>
                </a:solidFill>
                <a:latin typeface="Droid Serif"/>
              </a:rPr>
              <a:t>products(such as Petroleum, Alcohol </a:t>
            </a:r>
            <a:r>
              <a:rPr lang="en-IN" b="1" dirty="0" err="1" smtClean="0">
                <a:solidFill>
                  <a:srgbClr val="222222"/>
                </a:solidFill>
                <a:latin typeface="Droid Serif"/>
              </a:rPr>
              <a:t>etc</a:t>
            </a:r>
            <a:r>
              <a:rPr lang="en-IN" b="1" dirty="0" smtClean="0">
                <a:solidFill>
                  <a:srgbClr val="222222"/>
                </a:solidFill>
                <a:latin typeface="Droid Serif"/>
              </a:rPr>
              <a:t>) </a:t>
            </a:r>
            <a:r>
              <a:rPr lang="en-IN" b="1" dirty="0">
                <a:solidFill>
                  <a:srgbClr val="222222"/>
                </a:solidFill>
                <a:latin typeface="Droid Serif"/>
              </a:rPr>
              <a:t>being subject to the GST and the output outside its coverage, the tax structure applicable to these goods and sectors, as well their compliance-related requirements, have become fairly </a:t>
            </a:r>
            <a:r>
              <a:rPr lang="en-IN" b="1" dirty="0" smtClean="0">
                <a:solidFill>
                  <a:srgbClr val="222222"/>
                </a:solidFill>
                <a:latin typeface="Droid Serif"/>
              </a:rPr>
              <a:t>complicated</a:t>
            </a:r>
          </a:p>
          <a:p>
            <a:pPr marL="342900" indent="-342900" algn="just">
              <a:buFont typeface="Wingdings" panose="05000000000000000000" pitchFamily="2" charset="2"/>
              <a:buChar char="§"/>
            </a:pPr>
            <a:r>
              <a:rPr lang="en-IN" b="1" dirty="0" smtClean="0">
                <a:solidFill>
                  <a:srgbClr val="222222"/>
                </a:solidFill>
                <a:latin typeface="Droid Serif"/>
              </a:rPr>
              <a:t>A </a:t>
            </a:r>
            <a:r>
              <a:rPr lang="en-IN" b="1" dirty="0">
                <a:solidFill>
                  <a:srgbClr val="222222"/>
                </a:solidFill>
                <a:latin typeface="Droid Serif"/>
              </a:rPr>
              <a:t>much stronger focus on its technological support system</a:t>
            </a:r>
            <a:r>
              <a:rPr lang="en-IN" b="1" dirty="0" smtClean="0">
                <a:solidFill>
                  <a:srgbClr val="222222"/>
                </a:solidFill>
                <a:latin typeface="Droid Serif"/>
              </a:rPr>
              <a:t>.</a:t>
            </a:r>
          </a:p>
          <a:p>
            <a:pPr marL="342900" indent="-342900" algn="just">
              <a:buFont typeface="Wingdings" panose="05000000000000000000" pitchFamily="2" charset="2"/>
              <a:buChar char="§"/>
            </a:pPr>
            <a:r>
              <a:rPr lang="en-IN" b="1" dirty="0">
                <a:solidFill>
                  <a:srgbClr val="222222"/>
                </a:solidFill>
                <a:latin typeface="Droid Serif"/>
              </a:rPr>
              <a:t>Streamlining the entire refund process and ensuring a speedy disbursal of refunds with minimum documentation </a:t>
            </a:r>
            <a:r>
              <a:rPr lang="en-IN" b="1" dirty="0" smtClean="0">
                <a:solidFill>
                  <a:srgbClr val="222222"/>
                </a:solidFill>
                <a:latin typeface="Droid Serif"/>
              </a:rPr>
              <a:t>is required for exporters</a:t>
            </a:r>
          </a:p>
          <a:p>
            <a:pPr marL="342900" indent="-342900" algn="just">
              <a:buFont typeface="Wingdings" panose="05000000000000000000" pitchFamily="2" charset="2"/>
              <a:buChar char="§"/>
            </a:pPr>
            <a:r>
              <a:rPr lang="en-IN" b="1" dirty="0">
                <a:solidFill>
                  <a:srgbClr val="222222"/>
                </a:solidFill>
                <a:latin typeface="Droid Serif"/>
              </a:rPr>
              <a:t>Centralised assessment for large service </a:t>
            </a:r>
            <a:r>
              <a:rPr lang="en-IN" b="1" dirty="0" smtClean="0">
                <a:solidFill>
                  <a:srgbClr val="222222"/>
                </a:solidFill>
                <a:latin typeface="Droid Serif"/>
              </a:rPr>
              <a:t>providers</a:t>
            </a:r>
          </a:p>
          <a:p>
            <a:pPr marL="342900" indent="-342900" algn="just">
              <a:buFont typeface="Wingdings" panose="05000000000000000000" pitchFamily="2" charset="2"/>
              <a:buChar char="§"/>
            </a:pPr>
            <a:r>
              <a:rPr lang="en-IN" b="1" dirty="0">
                <a:solidFill>
                  <a:srgbClr val="222222"/>
                </a:solidFill>
                <a:latin typeface="Droid Serif"/>
              </a:rPr>
              <a:t>Abolition of reverse charge on purchases from unregistered </a:t>
            </a:r>
            <a:r>
              <a:rPr lang="en-IN" b="1" dirty="0" smtClean="0">
                <a:solidFill>
                  <a:srgbClr val="222222"/>
                </a:solidFill>
                <a:latin typeface="Droid Serif"/>
              </a:rPr>
              <a:t>vendors</a:t>
            </a:r>
          </a:p>
          <a:p>
            <a:pPr marL="342900" indent="-342900" algn="just">
              <a:buFont typeface="Wingdings" panose="05000000000000000000" pitchFamily="2" charset="2"/>
              <a:buChar char="§"/>
            </a:pPr>
            <a:r>
              <a:rPr lang="en-IN" b="1" dirty="0">
                <a:solidFill>
                  <a:srgbClr val="222222"/>
                </a:solidFill>
                <a:latin typeface="Droid Serif"/>
              </a:rPr>
              <a:t>Clarity on cross charging for </a:t>
            </a:r>
            <a:r>
              <a:rPr lang="en-IN" b="1" dirty="0" smtClean="0">
                <a:solidFill>
                  <a:srgbClr val="222222"/>
                </a:solidFill>
                <a:latin typeface="Droid Serif"/>
              </a:rPr>
              <a:t>services- </a:t>
            </a:r>
            <a:r>
              <a:rPr lang="en-IN" b="1" dirty="0">
                <a:latin typeface="Droid Serf"/>
              </a:rPr>
              <a:t>S</a:t>
            </a:r>
            <a:r>
              <a:rPr lang="en-IN" b="1" dirty="0" smtClean="0">
                <a:latin typeface="Droid Serf"/>
              </a:rPr>
              <a:t>ervices procured by Head Office </a:t>
            </a:r>
            <a:r>
              <a:rPr lang="en-IN" b="1" dirty="0">
                <a:latin typeface="Droid Serf"/>
              </a:rPr>
              <a:t>are deemed to be provided to the various branches and hence require internal </a:t>
            </a:r>
            <a:r>
              <a:rPr lang="en-IN" b="1" dirty="0" smtClean="0">
                <a:latin typeface="Droid Serf"/>
              </a:rPr>
              <a:t>billing</a:t>
            </a:r>
          </a:p>
          <a:p>
            <a:pPr marL="342900" indent="-342900" algn="just">
              <a:buFont typeface="Wingdings" panose="05000000000000000000" pitchFamily="2" charset="2"/>
              <a:buChar char="§"/>
            </a:pPr>
            <a:r>
              <a:rPr lang="en-IN" b="1" dirty="0" smtClean="0">
                <a:solidFill>
                  <a:srgbClr val="222222"/>
                </a:solidFill>
                <a:latin typeface="Droid Serf"/>
              </a:rPr>
              <a:t>The </a:t>
            </a:r>
            <a:r>
              <a:rPr lang="en-IN" b="1" dirty="0">
                <a:solidFill>
                  <a:srgbClr val="222222"/>
                </a:solidFill>
                <a:latin typeface="Droid Serf"/>
              </a:rPr>
              <a:t>GST Council must pursue a time-bound approach to execute plans already announced to ease taxpayers’ woes, such as an e-wallet for exporters and a simpler return form.</a:t>
            </a:r>
            <a:endParaRPr lang="en-IN" b="1" i="0" dirty="0">
              <a:solidFill>
                <a:srgbClr val="222222"/>
              </a:solidFill>
              <a:effectLst/>
              <a:latin typeface="Droid Serf"/>
            </a:endParaRPr>
          </a:p>
        </p:txBody>
      </p:sp>
    </p:spTree>
    <p:extLst>
      <p:ext uri="{BB962C8B-B14F-4D97-AF65-F5344CB8AC3E}">
        <p14:creationId xmlns:p14="http://schemas.microsoft.com/office/powerpoint/2010/main" val="19994093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3450" y="22417"/>
            <a:ext cx="147916" cy="6775528"/>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 name="Rectangle 10"/>
          <p:cNvSpPr/>
          <p:nvPr/>
        </p:nvSpPr>
        <p:spPr>
          <a:xfrm>
            <a:off x="12008224" y="13453"/>
            <a:ext cx="179317" cy="6811386"/>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4" name="Picture 2" descr="Image result for thank yo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363" y="39130"/>
            <a:ext cx="10212108" cy="5495926"/>
          </a:xfrm>
          <a:prstGeom prst="rect">
            <a:avLst/>
          </a:prstGeom>
          <a:ln>
            <a:noFill/>
          </a:ln>
          <a:effectLst>
            <a:softEdge rad="635000"/>
          </a:effectLst>
          <a:extLst>
            <a:ext uri="{909E8E84-426E-40DD-AFC4-6F175D3DCCD1}">
              <a14:hiddenFill xmlns:a14="http://schemas.microsoft.com/office/drawing/2010/main">
                <a:solidFill>
                  <a:srgbClr val="FFFFFF"/>
                </a:solidFill>
              </a14:hiddenFill>
            </a:ext>
          </a:extLst>
        </p:spPr>
      </p:pic>
      <p:pic>
        <p:nvPicPr>
          <p:cNvPr id="15" name="Picture 14" descr="C:\Users\abc\AppData\Local\Microsoft\Windows\Temporary Internet Files\Content.Outlook\3JQAKZJ2\BeautyPlus_20160530153723_save.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5842" y="4605514"/>
            <a:ext cx="1209675" cy="2219325"/>
          </a:xfrm>
          <a:prstGeom prst="rect">
            <a:avLst/>
          </a:prstGeom>
          <a:noFill/>
          <a:ln>
            <a:noFill/>
          </a:ln>
        </p:spPr>
      </p:pic>
      <p:sp>
        <p:nvSpPr>
          <p:cNvPr id="16" name="Text Box 3"/>
          <p:cNvSpPr txBox="1">
            <a:spLocks noChangeArrowheads="1"/>
          </p:cNvSpPr>
          <p:nvPr/>
        </p:nvSpPr>
        <p:spPr bwMode="auto">
          <a:xfrm>
            <a:off x="1472412" y="5616564"/>
            <a:ext cx="5985435" cy="120827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1" u="none" strike="noStrike" cap="none" normalizeH="0" baseline="0" dirty="0" smtClean="0">
                <a:ln>
                  <a:noFill/>
                </a:ln>
                <a:effectLst/>
                <a:latin typeface="Calibri" panose="020F0502020204030204" pitchFamily="34" charset="0"/>
                <a:ea typeface="Times New Roman" panose="02020603050405020304" pitchFamily="18" charset="0"/>
                <a:cs typeface="Times New Roman" panose="02020603050405020304" pitchFamily="18" charset="0"/>
              </a:rPr>
              <a:t>  CA Rubneet </a:t>
            </a:r>
            <a:r>
              <a:rPr kumimoji="0" lang="en-US" sz="1100" b="1" i="1" u="none" strike="noStrike" cap="none" normalizeH="0" baseline="0" dirty="0" err="1" smtClean="0">
                <a:ln>
                  <a:noFill/>
                </a:ln>
                <a:effectLst/>
                <a:latin typeface="Calibri" panose="020F0502020204030204" pitchFamily="34" charset="0"/>
                <a:ea typeface="Times New Roman" panose="02020603050405020304" pitchFamily="18" charset="0"/>
                <a:cs typeface="Times New Roman" panose="02020603050405020304" pitchFamily="18" charset="0"/>
              </a:rPr>
              <a:t>Anand</a:t>
            </a:r>
            <a:endParaRPr kumimoji="0" lang="en-US" sz="1100" b="1" i="0" u="none" strike="noStrike" cap="none" normalizeH="0" baseline="0" dirty="0" smtClean="0">
              <a:ln>
                <a:noFill/>
              </a:ln>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1" u="none" strike="noStrike" cap="none" normalizeH="0" baseline="0" dirty="0" err="1" smtClean="0">
                <a:ln>
                  <a:noFill/>
                </a:ln>
                <a:effectLst/>
                <a:latin typeface="Calibri" panose="020F0502020204030204" pitchFamily="34" charset="0"/>
                <a:ea typeface="Times New Roman" panose="02020603050405020304" pitchFamily="18" charset="0"/>
                <a:cs typeface="Times New Roman" panose="02020603050405020304" pitchFamily="18" charset="0"/>
              </a:rPr>
              <a:t>B.Com</a:t>
            </a:r>
            <a:r>
              <a:rPr kumimoji="0" lang="en-US" sz="1100" b="1" i="1" u="none" strike="noStrike" cap="none" normalizeH="0" baseline="0" dirty="0" smtClean="0">
                <a:ln>
                  <a:noFill/>
                </a:ln>
                <a:effectLst/>
                <a:latin typeface="Calibri" panose="020F0502020204030204" pitchFamily="34" charset="0"/>
                <a:ea typeface="Times New Roman" panose="02020603050405020304" pitchFamily="18" charset="0"/>
                <a:cs typeface="Times New Roman" panose="02020603050405020304" pitchFamily="18" charset="0"/>
              </a:rPr>
              <a:t>, </a:t>
            </a:r>
            <a:r>
              <a:rPr kumimoji="0" lang="en-US" sz="1100" b="1" i="1" u="none" strike="noStrike" cap="none" normalizeH="0" baseline="0" dirty="0" err="1" smtClean="0">
                <a:ln>
                  <a:noFill/>
                </a:ln>
                <a:effectLst/>
                <a:latin typeface="Calibri" panose="020F0502020204030204" pitchFamily="34" charset="0"/>
                <a:ea typeface="Times New Roman" panose="02020603050405020304" pitchFamily="18" charset="0"/>
                <a:cs typeface="Times New Roman" panose="02020603050405020304" pitchFamily="18" charset="0"/>
              </a:rPr>
              <a:t>M.Com</a:t>
            </a:r>
            <a:r>
              <a:rPr kumimoji="0" lang="en-US" sz="1100" b="1" i="1" u="none" strike="noStrike" cap="none" normalizeH="0" baseline="0" dirty="0" smtClean="0">
                <a:ln>
                  <a:noFill/>
                </a:ln>
                <a:effectLst/>
                <a:latin typeface="Calibri" panose="020F0502020204030204" pitchFamily="34" charset="0"/>
                <a:ea typeface="Times New Roman" panose="02020603050405020304" pitchFamily="18" charset="0"/>
                <a:cs typeface="Times New Roman" panose="02020603050405020304" pitchFamily="18" charset="0"/>
              </a:rPr>
              <a:t>(Finance&amp; Taxation), MBA(Finance &amp; International Business- IMT Ghaziabad) </a:t>
            </a:r>
            <a:endParaRPr kumimoji="0" lang="en-US" sz="1100" b="1" i="0" u="none" strike="noStrike" cap="none" normalizeH="0" baseline="0" dirty="0" smtClean="0">
              <a:ln>
                <a:noFill/>
              </a:ln>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1" u="none" strike="noStrike" cap="none" normalizeH="0" baseline="0" dirty="0" smtClean="0">
                <a:ln>
                  <a:noFill/>
                </a:ln>
                <a:effectLst/>
                <a:latin typeface="Calibri" panose="020F0502020204030204" pitchFamily="34" charset="0"/>
                <a:ea typeface="Times New Roman" panose="02020603050405020304" pitchFamily="18" charset="0"/>
                <a:cs typeface="Times New Roman" panose="02020603050405020304" pitchFamily="18" charset="0"/>
                <a:hlinkClick r:id="rId4"/>
              </a:rPr>
              <a:t>carubneetanand@gmail.com</a:t>
            </a:r>
            <a:endParaRPr kumimoji="0" lang="en-US" sz="1100" b="1" i="0" u="none" strike="noStrike" cap="none" normalizeH="0" baseline="0" dirty="0" smtClean="0">
              <a:ln>
                <a:noFill/>
              </a:ln>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lang="en-US" sz="1100" b="1" i="1" dirty="0" smtClean="0">
                <a:latin typeface="Calibri" panose="020F0502020204030204" pitchFamily="34" charset="0"/>
                <a:ea typeface="Times New Roman" panose="02020603050405020304" pitchFamily="18" charset="0"/>
                <a:cs typeface="Times New Roman" panose="02020603050405020304" pitchFamily="18" charset="0"/>
              </a:rPr>
              <a:t>Deputy </a:t>
            </a:r>
            <a:r>
              <a:rPr kumimoji="0" lang="en-US" sz="1100" b="1" i="1" u="none" strike="noStrike" cap="none" normalizeH="0" baseline="0" dirty="0" smtClean="0">
                <a:ln>
                  <a:noFill/>
                </a:ln>
                <a:effectLst/>
                <a:latin typeface="Calibri" panose="020F0502020204030204" pitchFamily="34" charset="0"/>
                <a:ea typeface="Times New Roman" panose="02020603050405020304" pitchFamily="18" charset="0"/>
                <a:cs typeface="Times New Roman" panose="02020603050405020304" pitchFamily="18" charset="0"/>
              </a:rPr>
              <a:t>Manager (Internal Audit &amp; Indirect Taxation)-M/s SML Isuzu Ltd</a:t>
            </a:r>
            <a:endParaRPr kumimoji="0" lang="en-US" sz="1100" b="1" i="0" u="none" strike="noStrike" cap="none" normalizeH="0" baseline="0" dirty="0" smtClean="0">
              <a:ln>
                <a:noFill/>
              </a:ln>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1" u="sng" strike="noStrike" cap="none" normalizeH="0" baseline="0" dirty="0" smtClean="0">
                <a:ln>
                  <a:noFill/>
                </a:ln>
                <a:effectLst/>
                <a:latin typeface="Calibri" panose="020F0502020204030204" pitchFamily="34" charset="0"/>
                <a:ea typeface="Times New Roman" panose="02020603050405020304" pitchFamily="18" charset="0"/>
                <a:cs typeface="Times New Roman" panose="02020603050405020304" pitchFamily="18" charset="0"/>
              </a:rPr>
              <a:t>Facebook Page-</a:t>
            </a:r>
            <a:r>
              <a:rPr kumimoji="0" lang="en-US" sz="1100" b="1" i="1" u="none" strike="noStrike" cap="none" normalizeH="0" baseline="0" dirty="0" smtClean="0">
                <a:ln>
                  <a:noFill/>
                </a:ln>
                <a:effectLst/>
                <a:latin typeface="Calibri" panose="020F0502020204030204" pitchFamily="34" charset="0"/>
                <a:ea typeface="Times New Roman" panose="02020603050405020304" pitchFamily="18" charset="0"/>
                <a:cs typeface="Times New Roman" panose="02020603050405020304" pitchFamily="18" charset="0"/>
              </a:rPr>
              <a:t> Corporate Prism-Consultation in Accounting &amp; Corporate Management</a:t>
            </a:r>
            <a:endParaRPr kumimoji="0" lang="en-US" sz="1100" b="1" i="0" u="none" strike="noStrike" cap="none" normalizeH="0" baseline="0" dirty="0" smtClean="0">
              <a:ln>
                <a:noFill/>
              </a:ln>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1" u="none" strike="noStrike" cap="none" normalizeH="0" baseline="0" dirty="0" smtClean="0">
                <a:ln>
                  <a:noFill/>
                </a:ln>
                <a:effectLst/>
                <a:latin typeface="Calibri" panose="020F0502020204030204" pitchFamily="34" charset="0"/>
                <a:ea typeface="Times New Roman" panose="02020603050405020304" pitchFamily="18" charset="0"/>
                <a:cs typeface="Times New Roman" panose="02020603050405020304" pitchFamily="18" charset="0"/>
                <a:hlinkClick r:id="rId5"/>
              </a:rPr>
              <a:t>https://www.facebook.com/CARubneetAnand/</a:t>
            </a:r>
            <a:r>
              <a:rPr kumimoji="0" lang="en-US" sz="1100" b="1" i="1" u="none" strike="noStrike" cap="none" normalizeH="0" baseline="0" dirty="0" smtClean="0">
                <a:ln>
                  <a:noFill/>
                </a:ln>
                <a:effectLst/>
                <a:latin typeface="Calibri" panose="020F0502020204030204" pitchFamily="34" charset="0"/>
                <a:ea typeface="Times New Roman" panose="02020603050405020304" pitchFamily="18" charset="0"/>
                <a:cs typeface="Times New Roman" panose="02020603050405020304" pitchFamily="18" charset="0"/>
              </a:rPr>
              <a:t> </a:t>
            </a:r>
            <a:endParaRPr kumimoji="0" lang="en-US" sz="1100" b="1" i="0" u="none" strike="noStrike" cap="none" normalizeH="0" baseline="0" dirty="0" smtClean="0">
              <a:ln>
                <a:noFill/>
              </a:ln>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100" b="0" i="0" u="none" strike="noStrike" cap="none" normalizeH="0" baseline="0" dirty="0" smtClean="0">
              <a:ln>
                <a:noFill/>
              </a:ln>
              <a:effectLst/>
              <a:latin typeface="Arial" panose="020B0604020202020204" pitchFamily="34" charset="0"/>
            </a:endParaRPr>
          </a:p>
        </p:txBody>
      </p:sp>
    </p:spTree>
    <p:extLst>
      <p:ext uri="{BB962C8B-B14F-4D97-AF65-F5344CB8AC3E}">
        <p14:creationId xmlns:p14="http://schemas.microsoft.com/office/powerpoint/2010/main" val="9293398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a:xfrm>
            <a:off x="152405" y="116115"/>
            <a:ext cx="11912215" cy="6633027"/>
          </a:xfrm>
          <a:prstGeom prst="rect">
            <a:avLst/>
          </a:prstGeom>
          <a:solidFill>
            <a:srgbClr val="002060"/>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IN" b="1" dirty="0">
              <a:solidFill>
                <a:prstClr val="black"/>
              </a:solidFill>
              <a:latin typeface="Baskerville Old Face" panose="02020602080505020303" pitchFamily="18" charset="0"/>
            </a:endParaRPr>
          </a:p>
        </p:txBody>
      </p:sp>
      <p:sp>
        <p:nvSpPr>
          <p:cNvPr id="17" name="Subtitle 2"/>
          <p:cNvSpPr txBox="1">
            <a:spLocks/>
          </p:cNvSpPr>
          <p:nvPr/>
        </p:nvSpPr>
        <p:spPr>
          <a:xfrm>
            <a:off x="1676400" y="1925632"/>
            <a:ext cx="9144000" cy="55631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IN" sz="3200" b="1" dirty="0">
              <a:solidFill>
                <a:prstClr val="white"/>
              </a:solidFill>
              <a:latin typeface="Baskerville Old Face" panose="02020602080505020303" pitchFamily="18" charset="0"/>
            </a:endParaRPr>
          </a:p>
        </p:txBody>
      </p:sp>
      <p:sp>
        <p:nvSpPr>
          <p:cNvPr id="23" name="Rectangle 22"/>
          <p:cNvSpPr/>
          <p:nvPr/>
        </p:nvSpPr>
        <p:spPr>
          <a:xfrm>
            <a:off x="10048558" y="6568247"/>
            <a:ext cx="2500282" cy="236607"/>
          </a:xfrm>
          <a:prstGeom prst="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IN" sz="1100" b="1" i="1" kern="0" dirty="0" smtClean="0">
                <a:solidFill>
                  <a:prstClr val="white"/>
                </a:solidFill>
                <a:latin typeface="Calibri" panose="020F0502020204030204"/>
              </a:rPr>
              <a:t>Source- Economic Times</a:t>
            </a:r>
            <a:endParaRPr kumimoji="0" lang="en-IN" sz="1100" b="1" i="1" u="none" strike="noStrike" kern="0" cap="none" spc="0" normalizeH="0" baseline="0" noProof="0" dirty="0" smtClean="0">
              <a:ln>
                <a:noFill/>
              </a:ln>
              <a:solidFill>
                <a:prstClr val="white"/>
              </a:solidFill>
              <a:effectLst/>
              <a:uLnTx/>
              <a:uFillTx/>
              <a:latin typeface="Calibri" panose="020F0502020204030204"/>
            </a:endParaRPr>
          </a:p>
        </p:txBody>
      </p:sp>
      <p:pic>
        <p:nvPicPr>
          <p:cNvPr id="5122" name="Picture 2" descr="Graph-GST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2675" y="337458"/>
            <a:ext cx="8598461" cy="6286501"/>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Image result for reca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519" y="211131"/>
            <a:ext cx="2656155" cy="2656155"/>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graphicFrame>
        <p:nvGraphicFramePr>
          <p:cNvPr id="9" name="Table 8"/>
          <p:cNvGraphicFramePr>
            <a:graphicFrameLocks noGrp="1"/>
          </p:cNvGraphicFramePr>
          <p:nvPr>
            <p:extLst>
              <p:ext uri="{D42A27DB-BD31-4B8C-83A1-F6EECF244321}">
                <p14:modId xmlns:p14="http://schemas.microsoft.com/office/powerpoint/2010/main" val="4082504651"/>
              </p:ext>
            </p:extLst>
          </p:nvPr>
        </p:nvGraphicFramePr>
        <p:xfrm>
          <a:off x="2849894" y="1452283"/>
          <a:ext cx="4290494" cy="954740"/>
        </p:xfrm>
        <a:graphic>
          <a:graphicData uri="http://schemas.openxmlformats.org/drawingml/2006/table">
            <a:tbl>
              <a:tblPr firstRow="1" bandRow="1">
                <a:tableStyleId>{5C22544A-7EE6-4342-B048-85BDC9FD1C3A}</a:tableStyleId>
              </a:tblPr>
              <a:tblGrid>
                <a:gridCol w="4290494"/>
              </a:tblGrid>
              <a:tr h="954740">
                <a:tc>
                  <a:txBody>
                    <a:bodyPr/>
                    <a:lstStyle/>
                    <a:p>
                      <a:endParaRPr lang="en-US" dirty="0"/>
                    </a:p>
                  </a:txBody>
                  <a:tcPr>
                    <a:solidFill>
                      <a:schemeClr val="tx1"/>
                    </a:solidFill>
                  </a:tcPr>
                </a:tc>
              </a:tr>
            </a:tbl>
          </a:graphicData>
        </a:graphic>
      </p:graphicFrame>
      <p:sp>
        <p:nvSpPr>
          <p:cNvPr id="10" name="Rectangle 9"/>
          <p:cNvSpPr/>
          <p:nvPr/>
        </p:nvSpPr>
        <p:spPr>
          <a:xfrm>
            <a:off x="186519" y="3953435"/>
            <a:ext cx="2532521" cy="2000521"/>
          </a:xfrm>
          <a:prstGeom prst="rect">
            <a:avLst/>
          </a:prstGeom>
          <a:solidFill>
            <a:srgbClr val="FF7C80"/>
          </a:solidFill>
          <a:effectLst>
            <a:softEdge rad="317500"/>
          </a:effectLst>
        </p:spPr>
        <p:txBody>
          <a:bodyPr wrap="square">
            <a:spAutoFit/>
          </a:bodyPr>
          <a:lstStyle/>
          <a:p>
            <a:pPr algn="just"/>
            <a:r>
              <a:rPr lang="en-IN" sz="2400" dirty="0" smtClean="0">
                <a:latin typeface="Cooper Black" panose="0208090404030B020404" pitchFamily="18" charset="0"/>
              </a:rPr>
              <a:t>Umpteen </a:t>
            </a:r>
          </a:p>
          <a:p>
            <a:pPr algn="just"/>
            <a:r>
              <a:rPr lang="en-IN" sz="2400" dirty="0" smtClean="0">
                <a:latin typeface="Cooper Black" panose="0208090404030B020404" pitchFamily="18" charset="0"/>
              </a:rPr>
              <a:t>U-turns </a:t>
            </a:r>
            <a:r>
              <a:rPr lang="en-IN" sz="2400" dirty="0">
                <a:latin typeface="Cooper Black" panose="0208090404030B020404" pitchFamily="18" charset="0"/>
              </a:rPr>
              <a:t>and nearly 400 </a:t>
            </a:r>
            <a:r>
              <a:rPr lang="en-IN" sz="2400" dirty="0" smtClean="0">
                <a:latin typeface="Cooper Black" panose="0208090404030B020404" pitchFamily="18" charset="0"/>
              </a:rPr>
              <a:t>Changes in GST</a:t>
            </a:r>
            <a:endParaRPr lang="en-US" sz="2400" dirty="0">
              <a:latin typeface="Cooper Black" panose="0208090404030B020404" pitchFamily="18" charset="0"/>
            </a:endParaRPr>
          </a:p>
        </p:txBody>
      </p:sp>
    </p:spTree>
    <p:extLst>
      <p:ext uri="{BB962C8B-B14F-4D97-AF65-F5344CB8AC3E}">
        <p14:creationId xmlns:p14="http://schemas.microsoft.com/office/powerpoint/2010/main" val="37948118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52405" y="116115"/>
            <a:ext cx="11912215" cy="6633027"/>
          </a:xfrm>
          <a:prstGeom prst="rect">
            <a:avLst/>
          </a:prstGeom>
          <a:solidFill>
            <a:srgbClr val="002060"/>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IN" b="1" dirty="0">
              <a:latin typeface="Baskerville Old Face" panose="02020602080505020303" pitchFamily="18" charset="0"/>
            </a:endParaRPr>
          </a:p>
        </p:txBody>
      </p:sp>
      <p:sp>
        <p:nvSpPr>
          <p:cNvPr id="5" name="Subtitle 2"/>
          <p:cNvSpPr txBox="1">
            <a:spLocks/>
          </p:cNvSpPr>
          <p:nvPr/>
        </p:nvSpPr>
        <p:spPr>
          <a:xfrm>
            <a:off x="1676400" y="1925632"/>
            <a:ext cx="9144000" cy="55631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IN" sz="3200" b="1" dirty="0">
              <a:solidFill>
                <a:schemeClr val="bg1"/>
              </a:solidFill>
              <a:latin typeface="Baskerville Old Face" panose="02020602080505020303" pitchFamily="18" charset="0"/>
            </a:endParaRPr>
          </a:p>
        </p:txBody>
      </p:sp>
      <p:sp>
        <p:nvSpPr>
          <p:cNvPr id="6" name="Rectangle 5"/>
          <p:cNvSpPr/>
          <p:nvPr/>
        </p:nvSpPr>
        <p:spPr>
          <a:xfrm>
            <a:off x="419725" y="389744"/>
            <a:ext cx="11399235" cy="614753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N" sz="2400" b="1" dirty="0" smtClean="0">
              <a:solidFill>
                <a:srgbClr val="002060"/>
              </a:solidFill>
            </a:endParaRPr>
          </a:p>
          <a:p>
            <a:endParaRPr lang="en-IN" sz="2400" b="1" dirty="0">
              <a:solidFill>
                <a:srgbClr val="002060"/>
              </a:solidFill>
            </a:endParaRPr>
          </a:p>
          <a:p>
            <a:endParaRPr lang="en-IN" sz="2400" b="1" dirty="0" smtClean="0">
              <a:solidFill>
                <a:srgbClr val="002060"/>
              </a:solidFill>
            </a:endParaRPr>
          </a:p>
          <a:p>
            <a:endParaRPr lang="en-IN" sz="2400" b="1" dirty="0" smtClean="0">
              <a:solidFill>
                <a:srgbClr val="002060"/>
              </a:solidFill>
            </a:endParaRPr>
          </a:p>
          <a:p>
            <a:pPr marL="342900" lvl="0" indent="285750">
              <a:buFont typeface="Courier New" panose="02070309020205020404" pitchFamily="49" charset="0"/>
              <a:buChar char="o"/>
            </a:pPr>
            <a:endParaRPr lang="en-IN" sz="2000" dirty="0">
              <a:solidFill>
                <a:prstClr val="black"/>
              </a:solidFill>
            </a:endParaRPr>
          </a:p>
          <a:p>
            <a:endParaRPr lang="en-IN" sz="2400" b="1" dirty="0" smtClean="0">
              <a:solidFill>
                <a:srgbClr val="002060"/>
              </a:solidFill>
            </a:endParaRPr>
          </a:p>
          <a:p>
            <a:pPr marL="342900" indent="-342900">
              <a:buFontTx/>
              <a:buChar char="-"/>
            </a:pPr>
            <a:endParaRPr lang="en-IN" sz="2400" b="1" dirty="0">
              <a:solidFill>
                <a:srgbClr val="002060"/>
              </a:solidFill>
            </a:endParaRPr>
          </a:p>
          <a:p>
            <a:pPr marL="342900" indent="-342900">
              <a:buFontTx/>
              <a:buChar char="-"/>
            </a:pPr>
            <a:endParaRPr lang="en-IN" sz="2400" b="1" dirty="0" smtClean="0">
              <a:solidFill>
                <a:srgbClr val="002060"/>
              </a:solidFill>
            </a:endParaRPr>
          </a:p>
          <a:p>
            <a:endParaRPr lang="en-IN" sz="2400" b="1" dirty="0">
              <a:solidFill>
                <a:srgbClr val="002060"/>
              </a:solidFill>
            </a:endParaRPr>
          </a:p>
        </p:txBody>
      </p:sp>
      <p:sp>
        <p:nvSpPr>
          <p:cNvPr id="7" name="Rectangle 6"/>
          <p:cNvSpPr/>
          <p:nvPr/>
        </p:nvSpPr>
        <p:spPr>
          <a:xfrm>
            <a:off x="419725" y="625422"/>
            <a:ext cx="11027397" cy="532266"/>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2800" b="1" dirty="0" smtClean="0">
                <a:solidFill>
                  <a:srgbClr val="002060"/>
                </a:solidFill>
              </a:rPr>
              <a:t>The Journey so far- over the span of one year</a:t>
            </a:r>
            <a:endParaRPr lang="en-IN" sz="2800" b="1" dirty="0">
              <a:solidFill>
                <a:srgbClr val="002060"/>
              </a:solidFill>
            </a:endParaRPr>
          </a:p>
        </p:txBody>
      </p:sp>
      <p:pic>
        <p:nvPicPr>
          <p:cNvPr id="1026" name="Picture 2" descr="Image result for launch of GST by narendra mod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0945" y="3067007"/>
            <a:ext cx="4848901" cy="3232602"/>
          </a:xfrm>
          <a:prstGeom prst="rect">
            <a:avLst/>
          </a:prstGeom>
          <a:noFill/>
          <a:extLst>
            <a:ext uri="{909E8E84-426E-40DD-AFC4-6F175D3DCCD1}">
              <a14:hiddenFill xmlns:a14="http://schemas.microsoft.com/office/drawing/2010/main">
                <a:solidFill>
                  <a:srgbClr val="FFFFFF"/>
                </a:solidFill>
              </a14:hiddenFill>
            </a:ext>
          </a:extLst>
        </p:spPr>
      </p:pic>
      <p:sp>
        <p:nvSpPr>
          <p:cNvPr id="2" name="Curved Down Arrow 1"/>
          <p:cNvSpPr/>
          <p:nvPr/>
        </p:nvSpPr>
        <p:spPr>
          <a:xfrm rot="413524">
            <a:off x="4248347" y="1255211"/>
            <a:ext cx="5015753" cy="1501283"/>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10" name="Picture 9"/>
          <p:cNvPicPr>
            <a:picLocks noChangeAspect="1"/>
          </p:cNvPicPr>
          <p:nvPr/>
        </p:nvPicPr>
        <p:blipFill>
          <a:blip r:embed="rId3"/>
          <a:stretch>
            <a:fillRect/>
          </a:stretch>
        </p:blipFill>
        <p:spPr>
          <a:xfrm>
            <a:off x="9429805" y="1864751"/>
            <a:ext cx="2175112" cy="3033709"/>
          </a:xfrm>
          <a:prstGeom prst="rect">
            <a:avLst/>
          </a:prstGeom>
          <a:ln>
            <a:noFill/>
          </a:ln>
          <a:effectLst>
            <a:softEdge rad="112500"/>
          </a:effectLst>
        </p:spPr>
      </p:pic>
      <p:pic>
        <p:nvPicPr>
          <p:cNvPr id="13" name="Picture 4" descr="Related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906774">
            <a:off x="7022494" y="3652542"/>
            <a:ext cx="3327213" cy="220726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14" name="Rectangle 13"/>
          <p:cNvSpPr/>
          <p:nvPr/>
        </p:nvSpPr>
        <p:spPr>
          <a:xfrm>
            <a:off x="464549" y="2481943"/>
            <a:ext cx="5035297" cy="585064"/>
          </a:xfrm>
          <a:prstGeom prst="rect">
            <a:avLst/>
          </a:prstGeom>
          <a:solidFill>
            <a:srgbClr val="00B050"/>
          </a:solidFill>
          <a:ln>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2000" b="1" dirty="0" smtClean="0">
                <a:solidFill>
                  <a:schemeClr val="bg1"/>
                </a:solidFill>
              </a:rPr>
              <a:t>From a Happy Prime Minister launching GST</a:t>
            </a:r>
            <a:endParaRPr lang="en-IN" sz="2000" b="1" dirty="0">
              <a:solidFill>
                <a:schemeClr val="bg1"/>
              </a:solidFill>
            </a:endParaRPr>
          </a:p>
        </p:txBody>
      </p:sp>
      <p:sp>
        <p:nvSpPr>
          <p:cNvPr id="15" name="Rectangle 14"/>
          <p:cNvSpPr/>
          <p:nvPr/>
        </p:nvSpPr>
        <p:spPr>
          <a:xfrm rot="20925815">
            <a:off x="6721459" y="3080460"/>
            <a:ext cx="3378167" cy="585064"/>
          </a:xfrm>
          <a:prstGeom prst="rect">
            <a:avLst/>
          </a:prstGeom>
          <a:solidFill>
            <a:srgbClr val="FF6600"/>
          </a:solidFill>
          <a:ln>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000" b="1" dirty="0" smtClean="0">
                <a:solidFill>
                  <a:schemeClr val="bg1"/>
                </a:solidFill>
              </a:rPr>
              <a:t>A Confused </a:t>
            </a:r>
            <a:r>
              <a:rPr lang="en-IN" sz="2000" b="1" dirty="0" err="1" smtClean="0">
                <a:solidFill>
                  <a:schemeClr val="bg1"/>
                </a:solidFill>
              </a:rPr>
              <a:t>Assessee</a:t>
            </a:r>
            <a:endParaRPr lang="en-IN" sz="2000" b="1" dirty="0">
              <a:solidFill>
                <a:schemeClr val="bg1"/>
              </a:solidFill>
            </a:endParaRPr>
          </a:p>
        </p:txBody>
      </p:sp>
    </p:spTree>
    <p:extLst>
      <p:ext uri="{BB962C8B-B14F-4D97-AF65-F5344CB8AC3E}">
        <p14:creationId xmlns:p14="http://schemas.microsoft.com/office/powerpoint/2010/main" val="266146711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52405" y="116115"/>
            <a:ext cx="11912215" cy="6633027"/>
          </a:xfrm>
          <a:prstGeom prst="rect">
            <a:avLst/>
          </a:prstGeom>
          <a:solidFill>
            <a:srgbClr val="002060"/>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IN" b="1" dirty="0">
              <a:latin typeface="Baskerville Old Face" panose="02020602080505020303" pitchFamily="18" charset="0"/>
            </a:endParaRPr>
          </a:p>
        </p:txBody>
      </p:sp>
      <p:sp>
        <p:nvSpPr>
          <p:cNvPr id="5" name="Subtitle 2"/>
          <p:cNvSpPr txBox="1">
            <a:spLocks/>
          </p:cNvSpPr>
          <p:nvPr/>
        </p:nvSpPr>
        <p:spPr>
          <a:xfrm>
            <a:off x="1676400" y="1925632"/>
            <a:ext cx="9144000" cy="55631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IN" sz="3200" b="1" dirty="0">
              <a:solidFill>
                <a:schemeClr val="bg1"/>
              </a:solidFill>
              <a:latin typeface="Baskerville Old Face" panose="02020602080505020303" pitchFamily="18" charset="0"/>
            </a:endParaRPr>
          </a:p>
        </p:txBody>
      </p:sp>
      <p:sp>
        <p:nvSpPr>
          <p:cNvPr id="6" name="Rectangle 5"/>
          <p:cNvSpPr/>
          <p:nvPr/>
        </p:nvSpPr>
        <p:spPr>
          <a:xfrm>
            <a:off x="419725" y="403191"/>
            <a:ext cx="11399235" cy="614753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N" sz="2400" b="1" dirty="0" smtClean="0">
              <a:solidFill>
                <a:srgbClr val="002060"/>
              </a:solidFill>
            </a:endParaRPr>
          </a:p>
          <a:p>
            <a:endParaRPr lang="en-IN" sz="2400" b="1" dirty="0">
              <a:solidFill>
                <a:srgbClr val="002060"/>
              </a:solidFill>
            </a:endParaRPr>
          </a:p>
          <a:p>
            <a:endParaRPr lang="en-IN" sz="2400" b="1" dirty="0" smtClean="0">
              <a:solidFill>
                <a:srgbClr val="002060"/>
              </a:solidFill>
            </a:endParaRPr>
          </a:p>
          <a:p>
            <a:endParaRPr lang="en-IN" sz="2400" b="1" dirty="0" smtClean="0">
              <a:solidFill>
                <a:srgbClr val="002060"/>
              </a:solidFill>
            </a:endParaRPr>
          </a:p>
          <a:p>
            <a:pPr marL="342900" lvl="0" indent="285750">
              <a:buFont typeface="Courier New" panose="02070309020205020404" pitchFamily="49" charset="0"/>
              <a:buChar char="o"/>
            </a:pPr>
            <a:endParaRPr lang="en-IN" sz="2000" dirty="0">
              <a:solidFill>
                <a:prstClr val="black"/>
              </a:solidFill>
            </a:endParaRPr>
          </a:p>
          <a:p>
            <a:endParaRPr lang="en-IN" sz="2400" b="1" dirty="0" smtClean="0">
              <a:solidFill>
                <a:srgbClr val="002060"/>
              </a:solidFill>
            </a:endParaRPr>
          </a:p>
          <a:p>
            <a:pPr marL="342900" indent="-342900">
              <a:buFontTx/>
              <a:buChar char="-"/>
            </a:pPr>
            <a:endParaRPr lang="en-IN" sz="2400" b="1" dirty="0">
              <a:solidFill>
                <a:srgbClr val="002060"/>
              </a:solidFill>
            </a:endParaRPr>
          </a:p>
          <a:p>
            <a:pPr marL="342900" indent="-342900">
              <a:buFontTx/>
              <a:buChar char="-"/>
            </a:pPr>
            <a:endParaRPr lang="en-IN" sz="2400" b="1" dirty="0" smtClean="0">
              <a:solidFill>
                <a:srgbClr val="002060"/>
              </a:solidFill>
            </a:endParaRPr>
          </a:p>
          <a:p>
            <a:endParaRPr lang="en-IN" sz="2400" b="1" dirty="0">
              <a:solidFill>
                <a:srgbClr val="002060"/>
              </a:solidFill>
            </a:endParaRPr>
          </a:p>
        </p:txBody>
      </p:sp>
      <p:sp>
        <p:nvSpPr>
          <p:cNvPr id="7" name="Rectangle 6"/>
          <p:cNvSpPr/>
          <p:nvPr/>
        </p:nvSpPr>
        <p:spPr>
          <a:xfrm>
            <a:off x="594813" y="584664"/>
            <a:ext cx="11027397" cy="532266"/>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3200" b="1" dirty="0" smtClean="0">
                <a:solidFill>
                  <a:srgbClr val="002060"/>
                </a:solidFill>
              </a:rPr>
              <a:t>Kya </a:t>
            </a:r>
            <a:r>
              <a:rPr lang="en-IN" sz="3200" b="1" dirty="0" err="1" smtClean="0">
                <a:solidFill>
                  <a:srgbClr val="002060"/>
                </a:solidFill>
              </a:rPr>
              <a:t>Socha</a:t>
            </a:r>
            <a:r>
              <a:rPr lang="en-IN" sz="3200" b="1" dirty="0" smtClean="0">
                <a:solidFill>
                  <a:srgbClr val="002060"/>
                </a:solidFill>
              </a:rPr>
              <a:t>……                                          Kya Hua…….</a:t>
            </a:r>
            <a:endParaRPr lang="en-IN" sz="3200" b="1" dirty="0">
              <a:solidFill>
                <a:srgbClr val="002060"/>
              </a:solidFill>
            </a:endParaRPr>
          </a:p>
        </p:txBody>
      </p:sp>
      <p:graphicFrame>
        <p:nvGraphicFramePr>
          <p:cNvPr id="2" name="Table 1"/>
          <p:cNvGraphicFramePr>
            <a:graphicFrameLocks noGrp="1"/>
          </p:cNvGraphicFramePr>
          <p:nvPr>
            <p:extLst/>
          </p:nvPr>
        </p:nvGraphicFramePr>
        <p:xfrm>
          <a:off x="594813" y="1637080"/>
          <a:ext cx="11027397" cy="3474720"/>
        </p:xfrm>
        <a:graphic>
          <a:graphicData uri="http://schemas.openxmlformats.org/drawingml/2006/table">
            <a:tbl>
              <a:tblPr firstRow="1" bandRow="1">
                <a:tableStyleId>{5C22544A-7EE6-4342-B048-85BDC9FD1C3A}</a:tableStyleId>
              </a:tblPr>
              <a:tblGrid>
                <a:gridCol w="5106740"/>
                <a:gridCol w="5920657"/>
              </a:tblGrid>
              <a:tr h="370840">
                <a:tc>
                  <a:txBody>
                    <a:bodyPr/>
                    <a:lstStyle/>
                    <a:p>
                      <a:r>
                        <a:rPr lang="en-US" dirty="0" smtClean="0">
                          <a:solidFill>
                            <a:sysClr val="windowText" lastClr="000000"/>
                          </a:solidFill>
                        </a:rPr>
                        <a:t>Fewer Slabs</a:t>
                      </a: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just"/>
                      <a:r>
                        <a:rPr lang="en-IN" dirty="0" smtClean="0">
                          <a:solidFill>
                            <a:srgbClr val="FF0000"/>
                          </a:solidFill>
                        </a:rPr>
                        <a:t>GST has four tax slabs – 5%, 12%, 18%, and 28% – while 49 other countries have just one</a:t>
                      </a:r>
                      <a:endParaRPr lang="en-US"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b="1" dirty="0" smtClean="0">
                          <a:solidFill>
                            <a:sysClr val="windowText" lastClr="000000"/>
                          </a:solidFill>
                        </a:rPr>
                        <a:t>Simplified Processes</a:t>
                      </a:r>
                      <a:endParaRPr lang="en-US" b="1"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just"/>
                      <a:r>
                        <a:rPr lang="en-IN" b="1" dirty="0" smtClean="0">
                          <a:solidFill>
                            <a:srgbClr val="FF0000"/>
                          </a:solidFill>
                        </a:rPr>
                        <a:t>Began with mandatory filing of three returns every month by businesses, apart from an annual return,</a:t>
                      </a:r>
                      <a:r>
                        <a:rPr lang="en-IN" b="1" baseline="0" dirty="0" smtClean="0">
                          <a:solidFill>
                            <a:srgbClr val="FF0000"/>
                          </a:solidFill>
                        </a:rPr>
                        <a:t> then </a:t>
                      </a:r>
                      <a:r>
                        <a:rPr lang="en-IN" b="1" dirty="0" smtClean="0">
                          <a:solidFill>
                            <a:srgbClr val="FF0000"/>
                          </a:solidFill>
                        </a:rPr>
                        <a:t>brought down to one return a month.</a:t>
                      </a:r>
                      <a:endParaRPr lang="en-US" b="1"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b="1" dirty="0" smtClean="0">
                          <a:solidFill>
                            <a:sysClr val="windowText" lastClr="000000"/>
                          </a:solidFill>
                        </a:rPr>
                        <a:t>Completely paperless Technology friendly </a:t>
                      </a:r>
                      <a:endParaRPr lang="en-US" b="1"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r>
                        <a:rPr kumimoji="0" lang="en-US" b="1" i="0" kern="1200" dirty="0" smtClean="0">
                          <a:solidFill>
                            <a:srgbClr val="FF0000"/>
                          </a:solidFill>
                          <a:effectLst/>
                          <a:latin typeface="+mn-lt"/>
                          <a:ea typeface="+mn-ea"/>
                          <a:cs typeface="+mn-cs"/>
                        </a:rPr>
                        <a:t>A weak information technology </a:t>
                      </a:r>
                      <a:r>
                        <a:rPr kumimoji="0" lang="en-IN" b="1" i="0" kern="1200" dirty="0" smtClean="0">
                          <a:solidFill>
                            <a:srgbClr val="FF0000"/>
                          </a:solidFill>
                          <a:effectLst/>
                          <a:latin typeface="+mn-lt"/>
                          <a:ea typeface="+mn-ea"/>
                          <a:cs typeface="+mn-cs"/>
                        </a:rPr>
                        <a:t>backbone has been one of the GST’s biggest drawback</a:t>
                      </a:r>
                      <a:endParaRPr lang="en-US" b="1"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b="1" dirty="0" smtClean="0">
                          <a:solidFill>
                            <a:sysClr val="windowText" lastClr="000000"/>
                          </a:solidFill>
                        </a:rPr>
                        <a:t>Comprehensive Tax Base</a:t>
                      </a:r>
                      <a:endParaRPr lang="en-US" b="1"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r>
                        <a:rPr kumimoji="0" lang="en-IN" b="1" i="0" kern="1200" dirty="0" smtClean="0">
                          <a:solidFill>
                            <a:srgbClr val="FF0000"/>
                          </a:solidFill>
                          <a:effectLst/>
                          <a:latin typeface="+mn-lt"/>
                          <a:ea typeface="+mn-ea"/>
                          <a:cs typeface="+mn-cs"/>
                        </a:rPr>
                        <a:t>Items like petroleum products, alcohol, and immovable property do not draw the GST as of now</a:t>
                      </a:r>
                      <a:endParaRPr lang="en-US" b="1"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b="1" dirty="0" smtClean="0">
                          <a:solidFill>
                            <a:sysClr val="windowText" lastClr="000000"/>
                          </a:solidFill>
                        </a:rPr>
                        <a:t>Benefit to Exporters</a:t>
                      </a:r>
                      <a:endParaRPr lang="en-US" b="1"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r>
                        <a:rPr kumimoji="0" lang="en-IN" b="1" i="0" kern="1200" dirty="0" smtClean="0">
                          <a:solidFill>
                            <a:srgbClr val="FF0000"/>
                          </a:solidFill>
                          <a:effectLst/>
                          <a:latin typeface="+mn-lt"/>
                          <a:ea typeface="+mn-ea"/>
                          <a:cs typeface="+mn-cs"/>
                        </a:rPr>
                        <a:t>Exporters are facing a huge cash crunch due to the blockage of funds by GST authorities.</a:t>
                      </a:r>
                      <a:endParaRPr lang="en-US"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pic>
        <p:nvPicPr>
          <p:cNvPr id="8" name="Picture 7"/>
          <p:cNvPicPr>
            <a:picLocks noChangeAspect="1"/>
          </p:cNvPicPr>
          <p:nvPr/>
        </p:nvPicPr>
        <p:blipFill>
          <a:blip r:embed="rId2"/>
          <a:stretch>
            <a:fillRect/>
          </a:stretch>
        </p:blipFill>
        <p:spPr>
          <a:xfrm>
            <a:off x="3316660" y="319730"/>
            <a:ext cx="1201551" cy="1201551"/>
          </a:xfrm>
          <a:prstGeom prst="ellipse">
            <a:avLst/>
          </a:prstGeom>
          <a:ln>
            <a:noFill/>
          </a:ln>
          <a:effectLst>
            <a:softEdge rad="112500"/>
          </a:effectLst>
        </p:spPr>
      </p:pic>
      <p:pic>
        <p:nvPicPr>
          <p:cNvPr id="10" name="Picture 9"/>
          <p:cNvPicPr>
            <a:picLocks noChangeAspect="1"/>
          </p:cNvPicPr>
          <p:nvPr/>
        </p:nvPicPr>
        <p:blipFill>
          <a:blip r:embed="rId3"/>
          <a:stretch>
            <a:fillRect/>
          </a:stretch>
        </p:blipFill>
        <p:spPr>
          <a:xfrm>
            <a:off x="9556096" y="236806"/>
            <a:ext cx="1367397" cy="1367397"/>
          </a:xfrm>
          <a:prstGeom prst="ellipse">
            <a:avLst/>
          </a:prstGeom>
          <a:ln>
            <a:noFill/>
          </a:ln>
          <a:effectLst>
            <a:softEdge rad="112500"/>
          </a:effectLst>
        </p:spPr>
      </p:pic>
    </p:spTree>
    <p:extLst>
      <p:ext uri="{BB962C8B-B14F-4D97-AF65-F5344CB8AC3E}">
        <p14:creationId xmlns:p14="http://schemas.microsoft.com/office/powerpoint/2010/main" val="103032755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52405" y="116115"/>
            <a:ext cx="11912215" cy="6633027"/>
          </a:xfrm>
          <a:prstGeom prst="rect">
            <a:avLst/>
          </a:prstGeom>
          <a:solidFill>
            <a:srgbClr val="002060"/>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IN" b="1" dirty="0">
              <a:latin typeface="Baskerville Old Face" panose="02020602080505020303" pitchFamily="18" charset="0"/>
            </a:endParaRPr>
          </a:p>
        </p:txBody>
      </p:sp>
      <p:sp>
        <p:nvSpPr>
          <p:cNvPr id="5" name="Subtitle 2"/>
          <p:cNvSpPr txBox="1">
            <a:spLocks/>
          </p:cNvSpPr>
          <p:nvPr/>
        </p:nvSpPr>
        <p:spPr>
          <a:xfrm>
            <a:off x="1676400" y="1925632"/>
            <a:ext cx="9144000" cy="55631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IN" sz="3200" b="1" dirty="0">
              <a:solidFill>
                <a:schemeClr val="bg1"/>
              </a:solidFill>
              <a:latin typeface="Baskerville Old Face" panose="02020602080505020303" pitchFamily="18" charset="0"/>
            </a:endParaRPr>
          </a:p>
        </p:txBody>
      </p:sp>
      <p:sp>
        <p:nvSpPr>
          <p:cNvPr id="6" name="Rectangle 5"/>
          <p:cNvSpPr/>
          <p:nvPr/>
        </p:nvSpPr>
        <p:spPr>
          <a:xfrm>
            <a:off x="419725" y="268721"/>
            <a:ext cx="11399235" cy="614753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N" sz="2400" b="1" dirty="0" smtClean="0">
              <a:solidFill>
                <a:srgbClr val="002060"/>
              </a:solidFill>
            </a:endParaRPr>
          </a:p>
          <a:p>
            <a:endParaRPr lang="en-IN" sz="2400" b="1" dirty="0">
              <a:solidFill>
                <a:srgbClr val="002060"/>
              </a:solidFill>
            </a:endParaRPr>
          </a:p>
          <a:p>
            <a:endParaRPr lang="en-IN" sz="2400" b="1" dirty="0" smtClean="0">
              <a:solidFill>
                <a:srgbClr val="002060"/>
              </a:solidFill>
            </a:endParaRPr>
          </a:p>
          <a:p>
            <a:endParaRPr lang="en-IN" sz="2400" b="1" dirty="0" smtClean="0">
              <a:solidFill>
                <a:srgbClr val="002060"/>
              </a:solidFill>
            </a:endParaRPr>
          </a:p>
          <a:p>
            <a:pPr marL="342900" lvl="0" indent="285750">
              <a:buFont typeface="Courier New" panose="02070309020205020404" pitchFamily="49" charset="0"/>
              <a:buChar char="o"/>
            </a:pPr>
            <a:endParaRPr lang="en-IN" sz="2000" dirty="0">
              <a:solidFill>
                <a:prstClr val="black"/>
              </a:solidFill>
            </a:endParaRPr>
          </a:p>
          <a:p>
            <a:endParaRPr lang="en-IN" sz="2400" b="1" dirty="0" smtClean="0">
              <a:solidFill>
                <a:srgbClr val="002060"/>
              </a:solidFill>
            </a:endParaRPr>
          </a:p>
          <a:p>
            <a:pPr marL="342900" indent="-342900">
              <a:buFontTx/>
              <a:buChar char="-"/>
            </a:pPr>
            <a:endParaRPr lang="en-IN" sz="2400" b="1" dirty="0">
              <a:solidFill>
                <a:srgbClr val="002060"/>
              </a:solidFill>
            </a:endParaRPr>
          </a:p>
          <a:p>
            <a:pPr marL="342900" indent="-342900">
              <a:buFontTx/>
              <a:buChar char="-"/>
            </a:pPr>
            <a:endParaRPr lang="en-IN" sz="2400" b="1" dirty="0" smtClean="0">
              <a:solidFill>
                <a:srgbClr val="002060"/>
              </a:solidFill>
            </a:endParaRPr>
          </a:p>
          <a:p>
            <a:endParaRPr lang="en-IN" sz="2400" b="1" dirty="0">
              <a:solidFill>
                <a:srgbClr val="002060"/>
              </a:solidFill>
            </a:endParaRPr>
          </a:p>
        </p:txBody>
      </p:sp>
      <p:sp>
        <p:nvSpPr>
          <p:cNvPr id="7" name="Rectangle 6"/>
          <p:cNvSpPr/>
          <p:nvPr/>
        </p:nvSpPr>
        <p:spPr>
          <a:xfrm>
            <a:off x="594813" y="396403"/>
            <a:ext cx="11027397" cy="532266"/>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2800" b="1" dirty="0" smtClean="0">
                <a:solidFill>
                  <a:srgbClr val="002060"/>
                </a:solidFill>
              </a:rPr>
              <a:t>Impact on AAM AADMI</a:t>
            </a:r>
            <a:endParaRPr lang="en-IN" sz="2800" b="1" dirty="0">
              <a:solidFill>
                <a:srgbClr val="002060"/>
              </a:solidFill>
            </a:endParaRPr>
          </a:p>
        </p:txBody>
      </p:sp>
      <p:pic>
        <p:nvPicPr>
          <p:cNvPr id="2052" name="Picture 4" descr="Graph-GST4"/>
          <p:cNvPicPr>
            <a:picLocks noChangeAspect="1" noChangeArrowheads="1"/>
          </p:cNvPicPr>
          <p:nvPr/>
        </p:nvPicPr>
        <p:blipFill rotWithShape="1">
          <a:blip r:embed="rId2">
            <a:extLst>
              <a:ext uri="{28A0092B-C50C-407E-A947-70E740481C1C}">
                <a14:useLocalDpi xmlns:a14="http://schemas.microsoft.com/office/drawing/2010/main" val="0"/>
              </a:ext>
            </a:extLst>
          </a:blip>
          <a:srcRect t="32885" b="42873"/>
          <a:stretch/>
        </p:blipFill>
        <p:spPr bwMode="auto">
          <a:xfrm>
            <a:off x="594813" y="1506070"/>
            <a:ext cx="5019534" cy="4074459"/>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Graph-GST4"/>
          <p:cNvPicPr>
            <a:picLocks noChangeAspect="1" noChangeArrowheads="1"/>
          </p:cNvPicPr>
          <p:nvPr/>
        </p:nvPicPr>
        <p:blipFill rotWithShape="1">
          <a:blip r:embed="rId2">
            <a:extLst>
              <a:ext uri="{28A0092B-C50C-407E-A947-70E740481C1C}">
                <a14:useLocalDpi xmlns:a14="http://schemas.microsoft.com/office/drawing/2010/main" val="0"/>
              </a:ext>
            </a:extLst>
          </a:blip>
          <a:srcRect t="56152" b="3768"/>
          <a:stretch/>
        </p:blipFill>
        <p:spPr bwMode="auto">
          <a:xfrm>
            <a:off x="6374821" y="928669"/>
            <a:ext cx="4585598" cy="5487586"/>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10048558" y="6527906"/>
            <a:ext cx="2500282" cy="236607"/>
          </a:xfrm>
          <a:prstGeom prst="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IN" sz="1100" b="1" i="1" kern="0" dirty="0" smtClean="0">
                <a:solidFill>
                  <a:prstClr val="white"/>
                </a:solidFill>
                <a:latin typeface="Calibri" panose="020F0502020204030204"/>
              </a:rPr>
              <a:t>Source- Economic Times</a:t>
            </a:r>
            <a:endParaRPr kumimoji="0" lang="en-IN" sz="1100" b="1" i="1" u="none" strike="noStrike" kern="0" cap="none" spc="0" normalizeH="0" baseline="0" noProof="0" dirty="0" smtClean="0">
              <a:ln>
                <a:noFill/>
              </a:ln>
              <a:solidFill>
                <a:prstClr val="white"/>
              </a:solidFill>
              <a:effectLst/>
              <a:uLnTx/>
              <a:uFillTx/>
              <a:latin typeface="Calibri" panose="020F0502020204030204"/>
            </a:endParaRPr>
          </a:p>
        </p:txBody>
      </p:sp>
    </p:spTree>
    <p:extLst>
      <p:ext uri="{BB962C8B-B14F-4D97-AF65-F5344CB8AC3E}">
        <p14:creationId xmlns:p14="http://schemas.microsoft.com/office/powerpoint/2010/main" val="366877926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52405" y="116115"/>
            <a:ext cx="11912215" cy="6633027"/>
          </a:xfrm>
          <a:prstGeom prst="rect">
            <a:avLst/>
          </a:prstGeom>
          <a:solidFill>
            <a:srgbClr val="002060"/>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IN" b="1" dirty="0">
              <a:latin typeface="Baskerville Old Face" panose="02020602080505020303" pitchFamily="18" charset="0"/>
            </a:endParaRPr>
          </a:p>
        </p:txBody>
      </p:sp>
      <p:sp>
        <p:nvSpPr>
          <p:cNvPr id="5" name="Subtitle 2"/>
          <p:cNvSpPr txBox="1">
            <a:spLocks/>
          </p:cNvSpPr>
          <p:nvPr/>
        </p:nvSpPr>
        <p:spPr>
          <a:xfrm>
            <a:off x="1676400" y="1925632"/>
            <a:ext cx="9144000" cy="55631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IN" sz="3200" b="1" dirty="0">
              <a:solidFill>
                <a:schemeClr val="bg1"/>
              </a:solidFill>
              <a:latin typeface="Baskerville Old Face" panose="02020602080505020303" pitchFamily="18" charset="0"/>
            </a:endParaRPr>
          </a:p>
        </p:txBody>
      </p:sp>
      <p:sp>
        <p:nvSpPr>
          <p:cNvPr id="6" name="Rectangle 5"/>
          <p:cNvSpPr/>
          <p:nvPr/>
        </p:nvSpPr>
        <p:spPr>
          <a:xfrm>
            <a:off x="370982" y="248244"/>
            <a:ext cx="11399235" cy="614753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N" sz="2400" b="1" dirty="0" smtClean="0">
              <a:solidFill>
                <a:srgbClr val="002060"/>
              </a:solidFill>
            </a:endParaRPr>
          </a:p>
          <a:p>
            <a:endParaRPr lang="en-IN" sz="2400" b="1" dirty="0">
              <a:solidFill>
                <a:srgbClr val="002060"/>
              </a:solidFill>
            </a:endParaRPr>
          </a:p>
          <a:p>
            <a:endParaRPr lang="en-IN" sz="2400" b="1" dirty="0" smtClean="0">
              <a:solidFill>
                <a:srgbClr val="002060"/>
              </a:solidFill>
            </a:endParaRPr>
          </a:p>
          <a:p>
            <a:endParaRPr lang="en-IN" sz="2400" b="1" dirty="0" smtClean="0">
              <a:solidFill>
                <a:srgbClr val="002060"/>
              </a:solidFill>
            </a:endParaRPr>
          </a:p>
          <a:p>
            <a:pPr marL="342900" lvl="0" indent="285750">
              <a:buFont typeface="Courier New" panose="02070309020205020404" pitchFamily="49" charset="0"/>
              <a:buChar char="o"/>
            </a:pPr>
            <a:endParaRPr lang="en-IN" sz="2000" dirty="0">
              <a:solidFill>
                <a:prstClr val="black"/>
              </a:solidFill>
            </a:endParaRPr>
          </a:p>
          <a:p>
            <a:endParaRPr lang="en-IN" sz="2400" b="1" dirty="0" smtClean="0">
              <a:solidFill>
                <a:srgbClr val="002060"/>
              </a:solidFill>
            </a:endParaRPr>
          </a:p>
          <a:p>
            <a:pPr marL="342900" indent="-342900">
              <a:buFontTx/>
              <a:buChar char="-"/>
            </a:pPr>
            <a:endParaRPr lang="en-IN" sz="2400" b="1" dirty="0">
              <a:solidFill>
                <a:srgbClr val="002060"/>
              </a:solidFill>
            </a:endParaRPr>
          </a:p>
          <a:p>
            <a:pPr marL="342900" indent="-342900">
              <a:buFontTx/>
              <a:buChar char="-"/>
            </a:pPr>
            <a:endParaRPr lang="en-IN" sz="2400" b="1" dirty="0" smtClean="0">
              <a:solidFill>
                <a:srgbClr val="002060"/>
              </a:solidFill>
            </a:endParaRPr>
          </a:p>
          <a:p>
            <a:endParaRPr lang="en-IN" sz="2400" b="1" dirty="0">
              <a:solidFill>
                <a:srgbClr val="002060"/>
              </a:solidFill>
            </a:endParaRPr>
          </a:p>
        </p:txBody>
      </p:sp>
      <p:sp>
        <p:nvSpPr>
          <p:cNvPr id="7" name="Rectangle 6"/>
          <p:cNvSpPr/>
          <p:nvPr/>
        </p:nvSpPr>
        <p:spPr>
          <a:xfrm>
            <a:off x="594813" y="396403"/>
            <a:ext cx="11027397" cy="532266"/>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2800" b="1" dirty="0" smtClean="0">
                <a:solidFill>
                  <a:srgbClr val="002060"/>
                </a:solidFill>
              </a:rPr>
              <a:t>Impact on AAM AADMI</a:t>
            </a:r>
            <a:endParaRPr lang="en-IN" sz="2800" b="1" dirty="0">
              <a:solidFill>
                <a:srgbClr val="002060"/>
              </a:solidFill>
            </a:endParaRPr>
          </a:p>
        </p:txBody>
      </p:sp>
      <p:sp>
        <p:nvSpPr>
          <p:cNvPr id="8" name="Rectangle 7"/>
          <p:cNvSpPr/>
          <p:nvPr/>
        </p:nvSpPr>
        <p:spPr>
          <a:xfrm>
            <a:off x="10048558" y="6527906"/>
            <a:ext cx="2500282" cy="236607"/>
          </a:xfrm>
          <a:prstGeom prst="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IN" sz="1100" b="1" i="1" kern="0" dirty="0" smtClean="0">
                <a:solidFill>
                  <a:prstClr val="white"/>
                </a:solidFill>
                <a:latin typeface="Calibri" panose="020F0502020204030204"/>
              </a:rPr>
              <a:t>Source- Live Mint</a:t>
            </a:r>
            <a:endParaRPr kumimoji="0" lang="en-IN" sz="1100" b="1" i="1" u="none" strike="noStrike" kern="0" cap="none" spc="0" normalizeH="0" baseline="0" noProof="0" dirty="0" smtClean="0">
              <a:ln>
                <a:noFill/>
              </a:ln>
              <a:solidFill>
                <a:prstClr val="white"/>
              </a:solidFill>
              <a:effectLst/>
              <a:uLnTx/>
              <a:uFillTx/>
              <a:latin typeface="Calibri" panose="020F0502020204030204"/>
            </a:endParaRPr>
          </a:p>
        </p:txBody>
      </p:sp>
      <p:pic>
        <p:nvPicPr>
          <p:cNvPr id="1026" name="Picture 2" descr="https://www.livemint.com/r/LiveMint/Period2/2018/07/09/Photos/Processed/g-Plainfct8Jul-(One-year-after-GST)web1-kVXD--621x414@LiveMin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841" y="1217147"/>
            <a:ext cx="4991940" cy="332796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www.livemint.com/r/LiveMint/Period2/2018/07/09/Photos/Processed/g-Plainfct8Jul-(One-year-after-GST)web2-kVXD--621x414@LiveMin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08511" y="2580663"/>
            <a:ext cx="5574592" cy="37163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66033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52405" y="116115"/>
            <a:ext cx="11912215" cy="6633027"/>
          </a:xfrm>
          <a:prstGeom prst="rect">
            <a:avLst/>
          </a:prstGeom>
          <a:solidFill>
            <a:srgbClr val="002060"/>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IN" b="1" dirty="0">
              <a:latin typeface="Baskerville Old Face" panose="02020602080505020303" pitchFamily="18" charset="0"/>
            </a:endParaRPr>
          </a:p>
        </p:txBody>
      </p:sp>
      <p:sp>
        <p:nvSpPr>
          <p:cNvPr id="5" name="Subtitle 2"/>
          <p:cNvSpPr txBox="1">
            <a:spLocks/>
          </p:cNvSpPr>
          <p:nvPr/>
        </p:nvSpPr>
        <p:spPr>
          <a:xfrm>
            <a:off x="1676400" y="1925632"/>
            <a:ext cx="9144000" cy="55631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IN" sz="3200" b="1" dirty="0">
              <a:solidFill>
                <a:schemeClr val="bg1"/>
              </a:solidFill>
              <a:latin typeface="Baskerville Old Face" panose="02020602080505020303" pitchFamily="18" charset="0"/>
            </a:endParaRPr>
          </a:p>
        </p:txBody>
      </p:sp>
      <p:sp>
        <p:nvSpPr>
          <p:cNvPr id="6" name="Rectangle 5"/>
          <p:cNvSpPr/>
          <p:nvPr/>
        </p:nvSpPr>
        <p:spPr>
          <a:xfrm>
            <a:off x="370982" y="248244"/>
            <a:ext cx="11399235" cy="614753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N" sz="2400" b="1" dirty="0" smtClean="0">
              <a:solidFill>
                <a:srgbClr val="002060"/>
              </a:solidFill>
            </a:endParaRPr>
          </a:p>
          <a:p>
            <a:endParaRPr lang="en-IN" sz="2400" b="1" dirty="0">
              <a:solidFill>
                <a:srgbClr val="002060"/>
              </a:solidFill>
            </a:endParaRPr>
          </a:p>
          <a:p>
            <a:endParaRPr lang="en-IN" sz="2400" b="1" dirty="0" smtClean="0">
              <a:solidFill>
                <a:srgbClr val="002060"/>
              </a:solidFill>
            </a:endParaRPr>
          </a:p>
          <a:p>
            <a:endParaRPr lang="en-IN" sz="2400" b="1" dirty="0" smtClean="0">
              <a:solidFill>
                <a:srgbClr val="002060"/>
              </a:solidFill>
            </a:endParaRPr>
          </a:p>
          <a:p>
            <a:pPr marL="342900" lvl="0" indent="285750">
              <a:buFont typeface="Courier New" panose="02070309020205020404" pitchFamily="49" charset="0"/>
              <a:buChar char="o"/>
            </a:pPr>
            <a:endParaRPr lang="en-IN" sz="2000" dirty="0">
              <a:solidFill>
                <a:prstClr val="black"/>
              </a:solidFill>
            </a:endParaRPr>
          </a:p>
          <a:p>
            <a:endParaRPr lang="en-IN" sz="2400" b="1" dirty="0" smtClean="0">
              <a:solidFill>
                <a:srgbClr val="002060"/>
              </a:solidFill>
            </a:endParaRPr>
          </a:p>
          <a:p>
            <a:pPr marL="342900" indent="-342900">
              <a:buFontTx/>
              <a:buChar char="-"/>
            </a:pPr>
            <a:endParaRPr lang="en-IN" sz="2400" b="1" dirty="0">
              <a:solidFill>
                <a:srgbClr val="002060"/>
              </a:solidFill>
            </a:endParaRPr>
          </a:p>
          <a:p>
            <a:pPr marL="342900" indent="-342900">
              <a:buFontTx/>
              <a:buChar char="-"/>
            </a:pPr>
            <a:endParaRPr lang="en-IN" sz="2400" b="1" dirty="0" smtClean="0">
              <a:solidFill>
                <a:srgbClr val="002060"/>
              </a:solidFill>
            </a:endParaRPr>
          </a:p>
          <a:p>
            <a:endParaRPr lang="en-IN" sz="2400" b="1" dirty="0">
              <a:solidFill>
                <a:srgbClr val="002060"/>
              </a:solidFill>
            </a:endParaRPr>
          </a:p>
        </p:txBody>
      </p:sp>
      <p:sp>
        <p:nvSpPr>
          <p:cNvPr id="7" name="Rectangle 6"/>
          <p:cNvSpPr/>
          <p:nvPr/>
        </p:nvSpPr>
        <p:spPr>
          <a:xfrm>
            <a:off x="594813" y="396403"/>
            <a:ext cx="11027397" cy="532266"/>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2800" b="1" dirty="0" smtClean="0">
                <a:solidFill>
                  <a:srgbClr val="002060"/>
                </a:solidFill>
              </a:rPr>
              <a:t>Impact on AAM AADMI</a:t>
            </a:r>
            <a:endParaRPr lang="en-IN" sz="2800" b="1" dirty="0">
              <a:solidFill>
                <a:srgbClr val="002060"/>
              </a:solidFill>
            </a:endParaRPr>
          </a:p>
        </p:txBody>
      </p:sp>
      <p:sp>
        <p:nvSpPr>
          <p:cNvPr id="8" name="Rectangle 7"/>
          <p:cNvSpPr/>
          <p:nvPr/>
        </p:nvSpPr>
        <p:spPr>
          <a:xfrm>
            <a:off x="10048558" y="6527906"/>
            <a:ext cx="2500282" cy="236607"/>
          </a:xfrm>
          <a:prstGeom prst="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IN" sz="1100" b="1" i="1" kern="0" dirty="0" smtClean="0">
                <a:solidFill>
                  <a:prstClr val="white"/>
                </a:solidFill>
                <a:latin typeface="Calibri" panose="020F0502020204030204"/>
              </a:rPr>
              <a:t>Source- Live Mint</a:t>
            </a:r>
            <a:endParaRPr kumimoji="0" lang="en-IN" sz="1100" b="1" i="1" u="none" strike="noStrike" kern="0" cap="none" spc="0" normalizeH="0" baseline="0" noProof="0" dirty="0" smtClean="0">
              <a:ln>
                <a:noFill/>
              </a:ln>
              <a:solidFill>
                <a:prstClr val="white"/>
              </a:solidFill>
              <a:effectLst/>
              <a:uLnTx/>
              <a:uFillTx/>
              <a:latin typeface="Calibri" panose="020F0502020204030204"/>
            </a:endParaRPr>
          </a:p>
        </p:txBody>
      </p:sp>
      <p:pic>
        <p:nvPicPr>
          <p:cNvPr id="2050" name="Picture 2" descr="https://www.livemint.com/r/LiveMint/Period2/2018/07/09/Photos/Processed/g-Plainfct8Jul-(One-year-after-GST)web3-kVXD--621x414@LiveMin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814" y="1076828"/>
            <a:ext cx="5424294" cy="361619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www.livemint.com/r/LiveMint/Period2/2018/07/09/Photos/Processed/g-Plainfct8Jul-(One-year-after-GST)web4-kVXD--621x414@LiveMin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94932" y="2614071"/>
            <a:ext cx="5513556" cy="36757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118058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52405" y="116115"/>
            <a:ext cx="11912215" cy="6633027"/>
          </a:xfrm>
          <a:prstGeom prst="rect">
            <a:avLst/>
          </a:prstGeom>
          <a:solidFill>
            <a:srgbClr val="002060"/>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IN" b="1" dirty="0">
              <a:latin typeface="Baskerville Old Face" panose="02020602080505020303" pitchFamily="18" charset="0"/>
            </a:endParaRPr>
          </a:p>
        </p:txBody>
      </p:sp>
      <p:sp>
        <p:nvSpPr>
          <p:cNvPr id="5" name="Subtitle 2"/>
          <p:cNvSpPr txBox="1">
            <a:spLocks/>
          </p:cNvSpPr>
          <p:nvPr/>
        </p:nvSpPr>
        <p:spPr>
          <a:xfrm>
            <a:off x="1676400" y="1925632"/>
            <a:ext cx="9144000" cy="55631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IN" sz="3200" b="1" dirty="0">
              <a:solidFill>
                <a:schemeClr val="bg1"/>
              </a:solidFill>
              <a:latin typeface="Baskerville Old Face" panose="02020602080505020303" pitchFamily="18" charset="0"/>
            </a:endParaRPr>
          </a:p>
        </p:txBody>
      </p:sp>
      <p:sp>
        <p:nvSpPr>
          <p:cNvPr id="6" name="Rectangle 5"/>
          <p:cNvSpPr/>
          <p:nvPr/>
        </p:nvSpPr>
        <p:spPr>
          <a:xfrm>
            <a:off x="370982" y="248244"/>
            <a:ext cx="11399235" cy="614753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N" sz="2400" b="1" dirty="0" smtClean="0">
              <a:solidFill>
                <a:srgbClr val="002060"/>
              </a:solidFill>
            </a:endParaRPr>
          </a:p>
          <a:p>
            <a:endParaRPr lang="en-IN" sz="2400" b="1" dirty="0">
              <a:solidFill>
                <a:srgbClr val="002060"/>
              </a:solidFill>
            </a:endParaRPr>
          </a:p>
          <a:p>
            <a:endParaRPr lang="en-IN" sz="2400" b="1" dirty="0" smtClean="0">
              <a:solidFill>
                <a:srgbClr val="002060"/>
              </a:solidFill>
            </a:endParaRPr>
          </a:p>
          <a:p>
            <a:endParaRPr lang="en-IN" sz="2400" b="1" dirty="0" smtClean="0">
              <a:solidFill>
                <a:srgbClr val="002060"/>
              </a:solidFill>
            </a:endParaRPr>
          </a:p>
          <a:p>
            <a:pPr marL="342900" lvl="0" indent="285750">
              <a:buFont typeface="Courier New" panose="02070309020205020404" pitchFamily="49" charset="0"/>
              <a:buChar char="o"/>
            </a:pPr>
            <a:endParaRPr lang="en-IN" sz="2000" dirty="0">
              <a:solidFill>
                <a:prstClr val="black"/>
              </a:solidFill>
            </a:endParaRPr>
          </a:p>
          <a:p>
            <a:endParaRPr lang="en-IN" sz="2400" b="1" dirty="0" smtClean="0">
              <a:solidFill>
                <a:srgbClr val="002060"/>
              </a:solidFill>
            </a:endParaRPr>
          </a:p>
          <a:p>
            <a:pPr marL="342900" indent="-342900">
              <a:buFontTx/>
              <a:buChar char="-"/>
            </a:pPr>
            <a:endParaRPr lang="en-IN" sz="2400" b="1" dirty="0">
              <a:solidFill>
                <a:srgbClr val="002060"/>
              </a:solidFill>
            </a:endParaRPr>
          </a:p>
          <a:p>
            <a:pPr marL="342900" indent="-342900">
              <a:buFontTx/>
              <a:buChar char="-"/>
            </a:pPr>
            <a:endParaRPr lang="en-IN" sz="2400" b="1" dirty="0" smtClean="0">
              <a:solidFill>
                <a:srgbClr val="002060"/>
              </a:solidFill>
            </a:endParaRPr>
          </a:p>
          <a:p>
            <a:endParaRPr lang="en-IN" sz="2400" b="1" dirty="0">
              <a:solidFill>
                <a:srgbClr val="002060"/>
              </a:solidFill>
            </a:endParaRPr>
          </a:p>
        </p:txBody>
      </p:sp>
      <p:sp>
        <p:nvSpPr>
          <p:cNvPr id="7" name="Rectangle 6"/>
          <p:cNvSpPr/>
          <p:nvPr/>
        </p:nvSpPr>
        <p:spPr>
          <a:xfrm>
            <a:off x="594813" y="396402"/>
            <a:ext cx="11027397" cy="5896821"/>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2800" b="1" dirty="0" smtClean="0">
                <a:solidFill>
                  <a:srgbClr val="002060"/>
                </a:solidFill>
              </a:rPr>
              <a:t>Inference from the Analysis</a:t>
            </a:r>
          </a:p>
          <a:p>
            <a:endParaRPr lang="en-IN" sz="2800" b="1" dirty="0" smtClean="0">
              <a:solidFill>
                <a:srgbClr val="002060"/>
              </a:solidFill>
            </a:endParaRPr>
          </a:p>
          <a:p>
            <a:pPr marL="285750" indent="-285750">
              <a:buFont typeface="Wingdings" panose="05000000000000000000" pitchFamily="2" charset="2"/>
              <a:buChar char="§"/>
            </a:pPr>
            <a:r>
              <a:rPr lang="en-IN" dirty="0" smtClean="0">
                <a:solidFill>
                  <a:schemeClr val="tx1"/>
                </a:solidFill>
              </a:rPr>
              <a:t>The product </a:t>
            </a:r>
            <a:r>
              <a:rPr lang="en-IN" dirty="0">
                <a:solidFill>
                  <a:schemeClr val="tx1"/>
                </a:solidFill>
              </a:rPr>
              <a:t>prices have converged across some categories</a:t>
            </a:r>
            <a:r>
              <a:rPr lang="en-IN" dirty="0" smtClean="0">
                <a:solidFill>
                  <a:schemeClr val="tx1"/>
                </a:solidFill>
              </a:rPr>
              <a:t>, however  not across all.</a:t>
            </a:r>
          </a:p>
          <a:p>
            <a:pPr marL="285750" indent="-285750">
              <a:buFont typeface="Wingdings" panose="05000000000000000000" pitchFamily="2" charset="2"/>
              <a:buChar char="§"/>
            </a:pPr>
            <a:r>
              <a:rPr lang="en-IN" dirty="0">
                <a:solidFill>
                  <a:srgbClr val="000000"/>
                </a:solidFill>
                <a:latin typeface="Georgia" panose="02040502050405020303" pitchFamily="18" charset="0"/>
              </a:rPr>
              <a:t>The decline in prices has largely been driven by a rise in discounts offered by the retailer (</a:t>
            </a:r>
            <a:r>
              <a:rPr lang="en-IN" dirty="0" err="1">
                <a:solidFill>
                  <a:srgbClr val="000000"/>
                </a:solidFill>
                <a:latin typeface="Georgia" panose="02040502050405020303" pitchFamily="18" charset="0"/>
              </a:rPr>
              <a:t>BigBasket</a:t>
            </a:r>
            <a:r>
              <a:rPr lang="en-IN" dirty="0">
                <a:solidFill>
                  <a:srgbClr val="000000"/>
                </a:solidFill>
                <a:latin typeface="Georgia" panose="02040502050405020303" pitchFamily="18" charset="0"/>
              </a:rPr>
              <a:t>), rather than a decline in the maximum retail prices (MRP) charged by companies. The rate of discounts has risen sharply over the past year, especially in Bengaluru</a:t>
            </a:r>
            <a:r>
              <a:rPr lang="en-IN" dirty="0" smtClean="0">
                <a:solidFill>
                  <a:srgbClr val="000000"/>
                </a:solidFill>
                <a:latin typeface="Georgia" panose="02040502050405020303" pitchFamily="18" charset="0"/>
              </a:rPr>
              <a:t>.</a:t>
            </a:r>
          </a:p>
          <a:p>
            <a:pPr marL="285750" indent="-285750">
              <a:buFont typeface="Wingdings" panose="05000000000000000000" pitchFamily="2" charset="2"/>
              <a:buChar char="§"/>
            </a:pPr>
            <a:r>
              <a:rPr lang="en-IN" dirty="0">
                <a:solidFill>
                  <a:srgbClr val="000000"/>
                </a:solidFill>
                <a:latin typeface="Georgia" panose="02040502050405020303" pitchFamily="18" charset="0"/>
              </a:rPr>
              <a:t>The MRP of the grocery basket analysed rose in the first six months after the introduction of GST but has declined since then, during a period that saw some companies come under the government scanner for not passing on a reduction in tax rates</a:t>
            </a:r>
            <a:r>
              <a:rPr lang="en-IN" dirty="0" smtClean="0">
                <a:solidFill>
                  <a:srgbClr val="000000"/>
                </a:solidFill>
                <a:latin typeface="Georgia" panose="02040502050405020303" pitchFamily="18" charset="0"/>
              </a:rPr>
              <a:t>.</a:t>
            </a:r>
          </a:p>
          <a:p>
            <a:pPr marL="285750" indent="-285750">
              <a:buFont typeface="Wingdings" panose="05000000000000000000" pitchFamily="2" charset="2"/>
              <a:buChar char="§"/>
            </a:pPr>
            <a:r>
              <a:rPr lang="en-IN" dirty="0" smtClean="0">
                <a:solidFill>
                  <a:srgbClr val="000000"/>
                </a:solidFill>
                <a:latin typeface="Georgia" panose="02040502050405020303" pitchFamily="18" charset="0"/>
              </a:rPr>
              <a:t>The </a:t>
            </a:r>
            <a:r>
              <a:rPr lang="en-IN" dirty="0">
                <a:solidFill>
                  <a:srgbClr val="000000"/>
                </a:solidFill>
                <a:latin typeface="Georgia" panose="02040502050405020303" pitchFamily="18" charset="0"/>
              </a:rPr>
              <a:t>pre-tax value for most products—across cities and time frames—has mostly remained the same</a:t>
            </a:r>
            <a:r>
              <a:rPr lang="en-IN" dirty="0" smtClean="0">
                <a:solidFill>
                  <a:srgbClr val="000000"/>
                </a:solidFill>
                <a:latin typeface="Georgia" panose="02040502050405020303" pitchFamily="18" charset="0"/>
              </a:rPr>
              <a:t>.</a:t>
            </a:r>
          </a:p>
          <a:p>
            <a:pPr marL="285750" indent="-285750">
              <a:buFont typeface="Wingdings" panose="05000000000000000000" pitchFamily="2" charset="2"/>
              <a:buChar char="§"/>
            </a:pPr>
            <a:r>
              <a:rPr lang="en-IN" dirty="0" smtClean="0">
                <a:solidFill>
                  <a:srgbClr val="000000"/>
                </a:solidFill>
                <a:latin typeface="Georgia" panose="02040502050405020303" pitchFamily="18" charset="0"/>
              </a:rPr>
              <a:t>The </a:t>
            </a:r>
            <a:r>
              <a:rPr lang="en-IN" dirty="0">
                <a:solidFill>
                  <a:srgbClr val="000000"/>
                </a:solidFill>
                <a:latin typeface="Georgia" panose="02040502050405020303" pitchFamily="18" charset="0"/>
              </a:rPr>
              <a:t>increase in </a:t>
            </a:r>
            <a:r>
              <a:rPr lang="en-IN" dirty="0" err="1">
                <a:solidFill>
                  <a:srgbClr val="000000"/>
                </a:solidFill>
                <a:latin typeface="Georgia" panose="02040502050405020303" pitchFamily="18" charset="0"/>
              </a:rPr>
              <a:t>markup</a:t>
            </a:r>
            <a:r>
              <a:rPr lang="en-IN" dirty="0">
                <a:solidFill>
                  <a:srgbClr val="000000"/>
                </a:solidFill>
                <a:latin typeface="Georgia" panose="02040502050405020303" pitchFamily="18" charset="0"/>
              </a:rPr>
              <a:t> is the highest in spices (5% to 21%), followed by non-alcoholic beverages (7% to 15%) and personal care (8% to 12%). Cereals (9% to 6%) and household goods (7% to 4%) saw a decrease in </a:t>
            </a:r>
            <a:r>
              <a:rPr lang="en-IN" dirty="0" err="1">
                <a:solidFill>
                  <a:srgbClr val="000000"/>
                </a:solidFill>
                <a:latin typeface="Georgia" panose="02040502050405020303" pitchFamily="18" charset="0"/>
              </a:rPr>
              <a:t>markup</a:t>
            </a:r>
            <a:r>
              <a:rPr lang="en-IN" dirty="0">
                <a:solidFill>
                  <a:srgbClr val="000000"/>
                </a:solidFill>
                <a:latin typeface="Georgia" panose="02040502050405020303" pitchFamily="18" charset="0"/>
              </a:rPr>
              <a:t>. </a:t>
            </a:r>
            <a:endParaRPr lang="en-IN" dirty="0">
              <a:solidFill>
                <a:schemeClr val="tx1"/>
              </a:solidFill>
            </a:endParaRPr>
          </a:p>
        </p:txBody>
      </p:sp>
      <p:sp>
        <p:nvSpPr>
          <p:cNvPr id="8" name="Rectangle 7"/>
          <p:cNvSpPr/>
          <p:nvPr/>
        </p:nvSpPr>
        <p:spPr>
          <a:xfrm>
            <a:off x="10048558" y="6527906"/>
            <a:ext cx="2500282" cy="236607"/>
          </a:xfrm>
          <a:prstGeom prst="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IN" sz="1100" b="1" i="1" kern="0" dirty="0" smtClean="0">
                <a:solidFill>
                  <a:prstClr val="white"/>
                </a:solidFill>
                <a:latin typeface="Calibri" panose="020F0502020204030204"/>
              </a:rPr>
              <a:t>Source- Live Mint</a:t>
            </a:r>
            <a:endParaRPr kumimoji="0" lang="en-IN" sz="1100" b="1" i="1" u="none" strike="noStrike" kern="0" cap="none" spc="0" normalizeH="0" baseline="0" noProof="0" dirty="0" smtClean="0">
              <a:ln>
                <a:noFill/>
              </a:ln>
              <a:solidFill>
                <a:prstClr val="white"/>
              </a:solidFill>
              <a:effectLst/>
              <a:uLnTx/>
              <a:uFillTx/>
              <a:latin typeface="Calibri" panose="020F0502020204030204"/>
            </a:endParaRPr>
          </a:p>
        </p:txBody>
      </p:sp>
    </p:spTree>
    <p:extLst>
      <p:ext uri="{BB962C8B-B14F-4D97-AF65-F5344CB8AC3E}">
        <p14:creationId xmlns:p14="http://schemas.microsoft.com/office/powerpoint/2010/main" val="181390198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25511" y="116115"/>
            <a:ext cx="11912215" cy="6633027"/>
          </a:xfrm>
          <a:prstGeom prst="rect">
            <a:avLst/>
          </a:prstGeom>
          <a:solidFill>
            <a:srgbClr val="002060"/>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IN" b="1" dirty="0">
              <a:latin typeface="Baskerville Old Face" panose="02020602080505020303" pitchFamily="18" charset="0"/>
            </a:endParaRPr>
          </a:p>
        </p:txBody>
      </p:sp>
      <p:sp>
        <p:nvSpPr>
          <p:cNvPr id="5" name="Subtitle 2"/>
          <p:cNvSpPr txBox="1">
            <a:spLocks/>
          </p:cNvSpPr>
          <p:nvPr/>
        </p:nvSpPr>
        <p:spPr>
          <a:xfrm>
            <a:off x="1676400" y="1925632"/>
            <a:ext cx="9144000" cy="55631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IN" sz="3200" b="1" dirty="0">
              <a:solidFill>
                <a:schemeClr val="bg1"/>
              </a:solidFill>
              <a:latin typeface="Baskerville Old Face" panose="02020602080505020303" pitchFamily="18" charset="0"/>
            </a:endParaRPr>
          </a:p>
        </p:txBody>
      </p:sp>
      <p:sp>
        <p:nvSpPr>
          <p:cNvPr id="6" name="Rectangle 5"/>
          <p:cNvSpPr/>
          <p:nvPr/>
        </p:nvSpPr>
        <p:spPr>
          <a:xfrm>
            <a:off x="370982" y="248244"/>
            <a:ext cx="11399235" cy="614753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2400" b="1" dirty="0">
                <a:solidFill>
                  <a:srgbClr val="6F6F6F"/>
                </a:solidFill>
                <a:latin typeface="Georgia" panose="02040502050405020303" pitchFamily="18" charset="0"/>
              </a:rPr>
              <a:t>Recently, FICCI conducted a survey of enterprises on completion of one year of GST and their experience post-GST implementation. </a:t>
            </a:r>
            <a:endParaRPr lang="en-IN" sz="2400" b="1" dirty="0" smtClean="0">
              <a:solidFill>
                <a:srgbClr val="6F6F6F"/>
              </a:solidFill>
              <a:latin typeface="Georgia" panose="02040502050405020303" pitchFamily="18" charset="0"/>
            </a:endParaRPr>
          </a:p>
          <a:p>
            <a:endParaRPr lang="en-IN" sz="2400" b="1" dirty="0">
              <a:solidFill>
                <a:srgbClr val="6F6F6F"/>
              </a:solidFill>
              <a:latin typeface="Georgia" panose="02040502050405020303" pitchFamily="18" charset="0"/>
            </a:endParaRPr>
          </a:p>
          <a:p>
            <a:r>
              <a:rPr lang="en-IN" sz="2400" b="1" i="1" dirty="0" smtClean="0">
                <a:solidFill>
                  <a:srgbClr val="6F6F6F"/>
                </a:solidFill>
                <a:latin typeface="Georgia" panose="02040502050405020303" pitchFamily="18" charset="0"/>
              </a:rPr>
              <a:t>According </a:t>
            </a:r>
            <a:r>
              <a:rPr lang="en-IN" sz="2400" b="1" i="1" dirty="0">
                <a:solidFill>
                  <a:srgbClr val="6F6F6F"/>
                </a:solidFill>
                <a:latin typeface="Georgia" panose="02040502050405020303" pitchFamily="18" charset="0"/>
              </a:rPr>
              <a:t>to the survey, </a:t>
            </a:r>
            <a:r>
              <a:rPr lang="en-IN" sz="2400" b="1" i="1" u="sng" dirty="0">
                <a:solidFill>
                  <a:srgbClr val="6F6F6F"/>
                </a:solidFill>
                <a:latin typeface="Georgia" panose="02040502050405020303" pitchFamily="18" charset="0"/>
              </a:rPr>
              <a:t>59 per cent of the respondents mentioned that they were not satisfied with the capability of the GSTN portal.</a:t>
            </a:r>
            <a:endParaRPr lang="en-IN" sz="2400" b="1" i="1" u="sng" dirty="0">
              <a:solidFill>
                <a:srgbClr val="6F6F6F"/>
              </a:solidFill>
              <a:effectLst/>
              <a:latin typeface="Georgia" panose="02040502050405020303" pitchFamily="18" charset="0"/>
            </a:endParaRPr>
          </a:p>
        </p:txBody>
      </p:sp>
      <p:sp>
        <p:nvSpPr>
          <p:cNvPr id="8" name="Rectangle 7"/>
          <p:cNvSpPr/>
          <p:nvPr/>
        </p:nvSpPr>
        <p:spPr>
          <a:xfrm>
            <a:off x="9954429" y="6527906"/>
            <a:ext cx="2500282" cy="236607"/>
          </a:xfrm>
          <a:prstGeom prst="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IN" sz="1100" b="1" i="1" kern="0" dirty="0" smtClean="0">
                <a:solidFill>
                  <a:prstClr val="white"/>
                </a:solidFill>
                <a:latin typeface="Calibri" panose="020F0502020204030204"/>
              </a:rPr>
              <a:t>Inputs from Business Today-</a:t>
            </a:r>
            <a:endParaRPr kumimoji="0" lang="en-IN" sz="1100" b="1" i="1" u="none" strike="noStrike" kern="0" cap="none" spc="0" normalizeH="0" baseline="0" noProof="0" dirty="0" smtClean="0">
              <a:ln>
                <a:noFill/>
              </a:ln>
              <a:solidFill>
                <a:prstClr val="white"/>
              </a:solidFill>
              <a:effectLst/>
              <a:uLnTx/>
              <a:uFillTx/>
              <a:latin typeface="Calibri" panose="020F0502020204030204"/>
            </a:endParaRPr>
          </a:p>
        </p:txBody>
      </p:sp>
      <p:sp>
        <p:nvSpPr>
          <p:cNvPr id="2" name="Rectangle 1"/>
          <p:cNvSpPr/>
          <p:nvPr/>
        </p:nvSpPr>
        <p:spPr>
          <a:xfrm>
            <a:off x="594814" y="393663"/>
            <a:ext cx="11027396" cy="954107"/>
          </a:xfrm>
          <a:prstGeom prst="rect">
            <a:avLst/>
          </a:prstGeom>
          <a:solidFill>
            <a:srgbClr val="FF0000"/>
          </a:solidFill>
        </p:spPr>
        <p:txBody>
          <a:bodyPr wrap="square">
            <a:spAutoFit/>
          </a:bodyPr>
          <a:lstStyle/>
          <a:p>
            <a:pPr algn="ctr"/>
            <a:r>
              <a:rPr lang="en-US" sz="2800" b="1" spc="50" dirty="0" smtClean="0">
                <a:ln w="0"/>
                <a:solidFill>
                  <a:schemeClr val="bg2"/>
                </a:solidFill>
                <a:effectLst>
                  <a:innerShdw blurRad="63500" dist="50800" dir="13500000">
                    <a:srgbClr val="000000">
                      <a:alpha val="50000"/>
                    </a:srgbClr>
                  </a:innerShdw>
                </a:effectLst>
              </a:rPr>
              <a:t>A weak information technology </a:t>
            </a:r>
            <a:r>
              <a:rPr lang="en-IN" sz="2800" b="1" spc="50" dirty="0" smtClean="0">
                <a:ln w="0"/>
                <a:solidFill>
                  <a:schemeClr val="bg2"/>
                </a:solidFill>
                <a:effectLst>
                  <a:innerShdw blurRad="63500" dist="50800" dir="13500000">
                    <a:srgbClr val="000000">
                      <a:alpha val="50000"/>
                    </a:srgbClr>
                  </a:innerShdw>
                </a:effectLst>
              </a:rPr>
              <a:t>backbone has been one of the GST’s biggest drawback</a:t>
            </a:r>
            <a:endParaRPr lang="en-US" sz="2800" b="1" spc="50" dirty="0">
              <a:ln w="0"/>
              <a:solidFill>
                <a:schemeClr val="bg2"/>
              </a:solidFill>
              <a:effectLst>
                <a:innerShdw blurRad="63500" dist="50800" dir="13500000">
                  <a:srgbClr val="000000">
                    <a:alpha val="50000"/>
                  </a:srgbClr>
                </a:innerShdw>
              </a:effectLst>
            </a:endParaRPr>
          </a:p>
        </p:txBody>
      </p:sp>
      <p:pic>
        <p:nvPicPr>
          <p:cNvPr id="9" name="Picture 8"/>
          <p:cNvPicPr>
            <a:picLocks noChangeAspect="1"/>
          </p:cNvPicPr>
          <p:nvPr/>
        </p:nvPicPr>
        <p:blipFill>
          <a:blip r:embed="rId2"/>
          <a:stretch>
            <a:fillRect/>
          </a:stretch>
        </p:blipFill>
        <p:spPr>
          <a:xfrm>
            <a:off x="9156603" y="4423461"/>
            <a:ext cx="2619375" cy="1743075"/>
          </a:xfrm>
          <a:prstGeom prst="rect">
            <a:avLst/>
          </a:prstGeom>
        </p:spPr>
      </p:pic>
    </p:spTree>
    <p:extLst>
      <p:ext uri="{BB962C8B-B14F-4D97-AF65-F5344CB8AC3E}">
        <p14:creationId xmlns:p14="http://schemas.microsoft.com/office/powerpoint/2010/main" val="411491196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NULL"/></Relationships>
</file>

<file path=ppt/theme/theme1.xml><?xml version="1.0" encoding="utf-8"?>
<a:theme xmlns:a="http://schemas.openxmlformats.org/drawingml/2006/main" name="Flow">
  <a:themeElements>
    <a:clrScheme name="Custom 1">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F00FF"/>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5999</TotalTime>
  <Words>883</Words>
  <Application>Microsoft Office PowerPoint</Application>
  <PresentationFormat>Widescreen</PresentationFormat>
  <Paragraphs>167</Paragraphs>
  <Slides>15</Slides>
  <Notes>0</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15</vt:i4>
      </vt:variant>
    </vt:vector>
  </HeadingPairs>
  <TitlesOfParts>
    <vt:vector size="29" baseType="lpstr">
      <vt:lpstr>Arial</vt:lpstr>
      <vt:lpstr>Arial Narrow</vt:lpstr>
      <vt:lpstr>Baskerville Old Face</vt:lpstr>
      <vt:lpstr>Calibri</vt:lpstr>
      <vt:lpstr>Constantia</vt:lpstr>
      <vt:lpstr>Cooper Black</vt:lpstr>
      <vt:lpstr>Courier New</vt:lpstr>
      <vt:lpstr>Droid Serf</vt:lpstr>
      <vt:lpstr>Droid Serif</vt:lpstr>
      <vt:lpstr>Georgia</vt:lpstr>
      <vt:lpstr>Times New Roman</vt:lpstr>
      <vt:lpstr>Wingdings</vt:lpstr>
      <vt:lpstr>Wingdings 2</vt:lpstr>
      <vt:lpstr>Flow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abc</dc:creator>
  <cp:lastModifiedBy>Administrator</cp:lastModifiedBy>
  <cp:revision>412</cp:revision>
  <cp:lastPrinted>2016-09-26T10:45:17Z</cp:lastPrinted>
  <dcterms:created xsi:type="dcterms:W3CDTF">2016-09-04T14:33:32Z</dcterms:created>
  <dcterms:modified xsi:type="dcterms:W3CDTF">2018-07-10T05:34:51Z</dcterms:modified>
</cp:coreProperties>
</file>