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700" r:id="rId6"/>
  </p:sldMasterIdLst>
  <p:notesMasterIdLst>
    <p:notesMasterId r:id="rId64"/>
  </p:notesMasterIdLst>
  <p:sldIdLst>
    <p:sldId id="454" r:id="rId7"/>
    <p:sldId id="468" r:id="rId8"/>
    <p:sldId id="471" r:id="rId9"/>
    <p:sldId id="367" r:id="rId10"/>
    <p:sldId id="368" r:id="rId11"/>
    <p:sldId id="369" r:id="rId12"/>
    <p:sldId id="451" r:id="rId13"/>
    <p:sldId id="461" r:id="rId14"/>
    <p:sldId id="452" r:id="rId15"/>
    <p:sldId id="453" r:id="rId16"/>
    <p:sldId id="396" r:id="rId17"/>
    <p:sldId id="449" r:id="rId18"/>
    <p:sldId id="473" r:id="rId19"/>
    <p:sldId id="479" r:id="rId20"/>
    <p:sldId id="412" r:id="rId21"/>
    <p:sldId id="413" r:id="rId22"/>
    <p:sldId id="414" r:id="rId23"/>
    <p:sldId id="415" r:id="rId24"/>
    <p:sldId id="418" r:id="rId25"/>
    <p:sldId id="419" r:id="rId26"/>
    <p:sldId id="420" r:id="rId27"/>
    <p:sldId id="422" r:id="rId28"/>
    <p:sldId id="423" r:id="rId29"/>
    <p:sldId id="424" r:id="rId30"/>
    <p:sldId id="425" r:id="rId31"/>
    <p:sldId id="480" r:id="rId32"/>
    <p:sldId id="481" r:id="rId33"/>
    <p:sldId id="482" r:id="rId34"/>
    <p:sldId id="428" r:id="rId35"/>
    <p:sldId id="429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62" r:id="rId51"/>
    <p:sldId id="463" r:id="rId52"/>
    <p:sldId id="464" r:id="rId53"/>
    <p:sldId id="465" r:id="rId54"/>
    <p:sldId id="466" r:id="rId55"/>
    <p:sldId id="467" r:id="rId56"/>
    <p:sldId id="470" r:id="rId57"/>
    <p:sldId id="469" r:id="rId58"/>
    <p:sldId id="472" r:id="rId59"/>
    <p:sldId id="474" r:id="rId60"/>
    <p:sldId id="475" r:id="rId61"/>
    <p:sldId id="448" r:id="rId62"/>
    <p:sldId id="41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64" autoAdjust="0"/>
  </p:normalViewPr>
  <p:slideViewPr>
    <p:cSldViewPr>
      <p:cViewPr>
        <p:scale>
          <a:sx n="70" d="100"/>
          <a:sy n="70" d="100"/>
        </p:scale>
        <p:origin x="-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BC661-6210-4F76-85EE-DB1E4351A92B}" type="doc">
      <dgm:prSet loTypeId="urn:microsoft.com/office/officeart/2005/8/layout/hList6" loCatId="list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12244520-E4A3-4EEF-8AB4-C02B1E797F5E}">
      <dgm:prSet custT="1"/>
      <dgm:spPr/>
      <dgm:t>
        <a:bodyPr/>
        <a:lstStyle/>
        <a:p>
          <a:pPr rtl="0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Going concern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9744F9AF-0341-4B72-8458-2175929A2052}" type="parTrans" cxnId="{05A0A162-106C-4AEA-A21E-04EDF19E01B2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873BB71-876B-4DB2-A9C1-57A8FD58C14F}" type="sibTrans" cxnId="{05A0A162-106C-4AEA-A21E-04EDF19E01B2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13F6ABD-0ED9-4AE1-B205-86F5097B1C06}">
      <dgm:prSet custT="1"/>
      <dgm:spPr/>
      <dgm:t>
        <a:bodyPr/>
        <a:lstStyle/>
        <a:p>
          <a:pPr rtl="0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Accrual basis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AA326C8B-E17B-4A9B-B363-554E8761855A}" type="parTrans" cxnId="{14954659-7DAF-4CF4-B7D4-38E0C02455F6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3DC34F2-56A6-42B4-BCFF-302628CAE8BE}" type="sibTrans" cxnId="{14954659-7DAF-4CF4-B7D4-38E0C02455F6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C17AE56-56A0-4B04-89CB-D1A3A83996FC}">
      <dgm:prSet custT="1"/>
      <dgm:spPr/>
      <dgm:t>
        <a:bodyPr/>
        <a:lstStyle/>
        <a:p>
          <a:pPr rtl="0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Consistency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7A2D9235-6928-4589-B835-AE4B5297E29A}" type="parTrans" cxnId="{FC8ED656-AA67-4B37-A597-75AE9983D80E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1D1BFA1-78D8-4E8F-8642-2D950654CAAB}" type="sibTrans" cxnId="{FC8ED656-AA67-4B37-A597-75AE9983D80E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2863881-E2A0-46A3-A534-BE63CF783342}" type="pres">
      <dgm:prSet presAssocID="{45BBC661-6210-4F76-85EE-DB1E4351A9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1FE67-C750-40F9-A9FE-349E2AF118EE}" type="pres">
      <dgm:prSet presAssocID="{12244520-E4A3-4EEF-8AB4-C02B1E797F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34EEC-9538-48F4-B7F0-FC667731A137}" type="pres">
      <dgm:prSet presAssocID="{2873BB71-876B-4DB2-A9C1-57A8FD58C14F}" presName="sibTrans" presStyleCnt="0"/>
      <dgm:spPr/>
    </dgm:pt>
    <dgm:pt modelId="{A230FA2C-0DA9-42E5-B7A3-B77254EFBF8C}" type="pres">
      <dgm:prSet presAssocID="{013F6ABD-0ED9-4AE1-B205-86F5097B1C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F7162-D418-4270-A547-5716F20F07E7}" type="pres">
      <dgm:prSet presAssocID="{63DC34F2-56A6-42B4-BCFF-302628CAE8BE}" presName="sibTrans" presStyleCnt="0"/>
      <dgm:spPr/>
    </dgm:pt>
    <dgm:pt modelId="{61BD550A-9B88-4164-BBE0-4EEC63142C55}" type="pres">
      <dgm:prSet presAssocID="{EC17AE56-56A0-4B04-89CB-D1A3A83996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879BD-40F7-49C1-89B1-E73DCBB59F4D}" type="presOf" srcId="{45BBC661-6210-4F76-85EE-DB1E4351A92B}" destId="{02863881-E2A0-46A3-A534-BE63CF783342}" srcOrd="0" destOrd="0" presId="urn:microsoft.com/office/officeart/2005/8/layout/hList6"/>
    <dgm:cxn modelId="{05A0A162-106C-4AEA-A21E-04EDF19E01B2}" srcId="{45BBC661-6210-4F76-85EE-DB1E4351A92B}" destId="{12244520-E4A3-4EEF-8AB4-C02B1E797F5E}" srcOrd="0" destOrd="0" parTransId="{9744F9AF-0341-4B72-8458-2175929A2052}" sibTransId="{2873BB71-876B-4DB2-A9C1-57A8FD58C14F}"/>
    <dgm:cxn modelId="{14954659-7DAF-4CF4-B7D4-38E0C02455F6}" srcId="{45BBC661-6210-4F76-85EE-DB1E4351A92B}" destId="{013F6ABD-0ED9-4AE1-B205-86F5097B1C06}" srcOrd="1" destOrd="0" parTransId="{AA326C8B-E17B-4A9B-B363-554E8761855A}" sibTransId="{63DC34F2-56A6-42B4-BCFF-302628CAE8BE}"/>
    <dgm:cxn modelId="{FC8ED656-AA67-4B37-A597-75AE9983D80E}" srcId="{45BBC661-6210-4F76-85EE-DB1E4351A92B}" destId="{EC17AE56-56A0-4B04-89CB-D1A3A83996FC}" srcOrd="2" destOrd="0" parTransId="{7A2D9235-6928-4589-B835-AE4B5297E29A}" sibTransId="{01D1BFA1-78D8-4E8F-8642-2D950654CAAB}"/>
    <dgm:cxn modelId="{4A73DCB3-C828-4918-8C84-A09D5B038D11}" type="presOf" srcId="{013F6ABD-0ED9-4AE1-B205-86F5097B1C06}" destId="{A230FA2C-0DA9-42E5-B7A3-B77254EFBF8C}" srcOrd="0" destOrd="0" presId="urn:microsoft.com/office/officeart/2005/8/layout/hList6"/>
    <dgm:cxn modelId="{F2B01A2E-E34E-4684-AAD0-B7AB36AC5B4F}" type="presOf" srcId="{12244520-E4A3-4EEF-8AB4-C02B1E797F5E}" destId="{F191FE67-C750-40F9-A9FE-349E2AF118EE}" srcOrd="0" destOrd="0" presId="urn:microsoft.com/office/officeart/2005/8/layout/hList6"/>
    <dgm:cxn modelId="{6BB04663-05C3-4D93-9BF2-1C0EF1360AB2}" type="presOf" srcId="{EC17AE56-56A0-4B04-89CB-D1A3A83996FC}" destId="{61BD550A-9B88-4164-BBE0-4EEC63142C55}" srcOrd="0" destOrd="0" presId="urn:microsoft.com/office/officeart/2005/8/layout/hList6"/>
    <dgm:cxn modelId="{8E013D61-83AD-4C17-8CE4-0C77DF84D744}" type="presParOf" srcId="{02863881-E2A0-46A3-A534-BE63CF783342}" destId="{F191FE67-C750-40F9-A9FE-349E2AF118EE}" srcOrd="0" destOrd="0" presId="urn:microsoft.com/office/officeart/2005/8/layout/hList6"/>
    <dgm:cxn modelId="{D9C75B83-00F4-4615-B77C-42C1237FC930}" type="presParOf" srcId="{02863881-E2A0-46A3-A534-BE63CF783342}" destId="{01834EEC-9538-48F4-B7F0-FC667731A137}" srcOrd="1" destOrd="0" presId="urn:microsoft.com/office/officeart/2005/8/layout/hList6"/>
    <dgm:cxn modelId="{A13FDCC2-922B-4621-B17A-3279A8710AFE}" type="presParOf" srcId="{02863881-E2A0-46A3-A534-BE63CF783342}" destId="{A230FA2C-0DA9-42E5-B7A3-B77254EFBF8C}" srcOrd="2" destOrd="0" presId="urn:microsoft.com/office/officeart/2005/8/layout/hList6"/>
    <dgm:cxn modelId="{530CC217-20E7-4D81-97B0-0D29E2FE26CE}" type="presParOf" srcId="{02863881-E2A0-46A3-A534-BE63CF783342}" destId="{5D0F7162-D418-4270-A547-5716F20F07E7}" srcOrd="3" destOrd="0" presId="urn:microsoft.com/office/officeart/2005/8/layout/hList6"/>
    <dgm:cxn modelId="{470EB3CD-1404-4C6E-8DE0-98BE50B4F461}" type="presParOf" srcId="{02863881-E2A0-46A3-A534-BE63CF783342}" destId="{61BD550A-9B88-4164-BBE0-4EEC63142C5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1B50D-B12A-4641-BF1B-40577576D793}" type="doc">
      <dgm:prSet loTypeId="urn:microsoft.com/office/officeart/2005/8/layout/hList6" loCatId="list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61F0F007-CC39-4BEF-B19B-C22E68101306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Current cost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84A1CE67-B03F-40A2-9F19-21BCA2AACCF9}" type="parTrans" cxnId="{B352844B-F22F-4A3E-902F-937AAB024670}">
      <dgm:prSet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CEECAC76-E44D-4D7B-8B46-6D64E91B7FEA}" type="sibTrans" cxnId="{B352844B-F22F-4A3E-902F-937AAB024670}">
      <dgm:prSet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2BC5D59E-1C3D-44E1-9CAB-534FBE38C820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Realisable value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A705C585-297E-49CF-9B82-A864B40492E2}" type="parTrans" cxnId="{A5ED501A-241F-4C8E-B59B-A8B692D66144}">
      <dgm:prSet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923A4173-9439-4F84-ACB3-0420F68B3C13}" type="sibTrans" cxnId="{A5ED501A-241F-4C8E-B59B-A8B692D66144}">
      <dgm:prSet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69F70920-7596-4B71-ABE2-A24229282959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Present value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38CC2F97-CA80-4FCF-B965-BA3461F4F6B0}" type="parTrans" cxnId="{DF126955-0969-416F-81EC-462C4F586D23}">
      <dgm:prSet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BB86924E-A4CB-482C-863B-294B22942983}" type="sibTrans" cxnId="{DF126955-0969-416F-81EC-462C4F586D23}">
      <dgm:prSet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4821E2A0-D566-4B8B-9627-9F6D7C43AAF1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Historical cost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AB238ADC-8BED-48BD-9145-6844CAF03681}" type="sibTrans" cxnId="{01229B79-8120-4DDD-8AB4-269DEC817846}">
      <dgm:prSet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2A2B440B-663E-4A81-9C99-77DA1DBA5520}" type="parTrans" cxnId="{01229B79-8120-4DDD-8AB4-269DEC817846}">
      <dgm:prSet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D9F62176-217B-4B5E-B8C1-79DC41E733E7}" type="pres">
      <dgm:prSet presAssocID="{E331B50D-B12A-4641-BF1B-40577576D7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C984C9-A5F9-4E60-970A-0E15EDE59150}" type="pres">
      <dgm:prSet presAssocID="{4821E2A0-D566-4B8B-9627-9F6D7C43AA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E3AB6-7D5F-4151-967C-E7AAC9530E5C}" type="pres">
      <dgm:prSet presAssocID="{AB238ADC-8BED-48BD-9145-6844CAF03681}" presName="sibTrans" presStyleCnt="0"/>
      <dgm:spPr/>
    </dgm:pt>
    <dgm:pt modelId="{231C0612-5457-43D7-9DEB-93E7BBAFC26C}" type="pres">
      <dgm:prSet presAssocID="{61F0F007-CC39-4BEF-B19B-C22E681013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9A43A-D987-44AA-B87B-E6A39C2388F8}" type="pres">
      <dgm:prSet presAssocID="{CEECAC76-E44D-4D7B-8B46-6D64E91B7FEA}" presName="sibTrans" presStyleCnt="0"/>
      <dgm:spPr/>
    </dgm:pt>
    <dgm:pt modelId="{E6E9C167-783C-4464-91B1-4BB5EA4F4F1A}" type="pres">
      <dgm:prSet presAssocID="{2BC5D59E-1C3D-44E1-9CAB-534FBE38C8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F5B33-9230-4370-B263-EA7476752058}" type="pres">
      <dgm:prSet presAssocID="{923A4173-9439-4F84-ACB3-0420F68B3C13}" presName="sibTrans" presStyleCnt="0"/>
      <dgm:spPr/>
    </dgm:pt>
    <dgm:pt modelId="{267131CA-8136-4690-93E9-D9B630F1EA13}" type="pres">
      <dgm:prSet presAssocID="{69F70920-7596-4B71-ABE2-A242292829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5CF55-5B14-4A79-B71F-6EE26B9AAB05}" type="presOf" srcId="{69F70920-7596-4B71-ABE2-A24229282959}" destId="{267131CA-8136-4690-93E9-D9B630F1EA13}" srcOrd="0" destOrd="0" presId="urn:microsoft.com/office/officeart/2005/8/layout/hList6"/>
    <dgm:cxn modelId="{A5ED501A-241F-4C8E-B59B-A8B692D66144}" srcId="{E331B50D-B12A-4641-BF1B-40577576D793}" destId="{2BC5D59E-1C3D-44E1-9CAB-534FBE38C820}" srcOrd="2" destOrd="0" parTransId="{A705C585-297E-49CF-9B82-A864B40492E2}" sibTransId="{923A4173-9439-4F84-ACB3-0420F68B3C13}"/>
    <dgm:cxn modelId="{DF126955-0969-416F-81EC-462C4F586D23}" srcId="{E331B50D-B12A-4641-BF1B-40577576D793}" destId="{69F70920-7596-4B71-ABE2-A24229282959}" srcOrd="3" destOrd="0" parTransId="{38CC2F97-CA80-4FCF-B965-BA3461F4F6B0}" sibTransId="{BB86924E-A4CB-482C-863B-294B22942983}"/>
    <dgm:cxn modelId="{EB3B6CF2-71FE-4C06-967A-F5B0925E09CA}" type="presOf" srcId="{E331B50D-B12A-4641-BF1B-40577576D793}" destId="{D9F62176-217B-4B5E-B8C1-79DC41E733E7}" srcOrd="0" destOrd="0" presId="urn:microsoft.com/office/officeart/2005/8/layout/hList6"/>
    <dgm:cxn modelId="{01229B79-8120-4DDD-8AB4-269DEC817846}" srcId="{E331B50D-B12A-4641-BF1B-40577576D793}" destId="{4821E2A0-D566-4B8B-9627-9F6D7C43AAF1}" srcOrd="0" destOrd="0" parTransId="{2A2B440B-663E-4A81-9C99-77DA1DBA5520}" sibTransId="{AB238ADC-8BED-48BD-9145-6844CAF03681}"/>
    <dgm:cxn modelId="{6A3E273E-5B1B-4A9B-AF20-6C535470F2EA}" type="presOf" srcId="{4821E2A0-D566-4B8B-9627-9F6D7C43AAF1}" destId="{A0C984C9-A5F9-4E60-970A-0E15EDE59150}" srcOrd="0" destOrd="0" presId="urn:microsoft.com/office/officeart/2005/8/layout/hList6"/>
    <dgm:cxn modelId="{88C387DF-D9DE-4172-8D2C-8BA47C626973}" type="presOf" srcId="{2BC5D59E-1C3D-44E1-9CAB-534FBE38C820}" destId="{E6E9C167-783C-4464-91B1-4BB5EA4F4F1A}" srcOrd="0" destOrd="0" presId="urn:microsoft.com/office/officeart/2005/8/layout/hList6"/>
    <dgm:cxn modelId="{85E295E8-9F60-4F00-BA78-A48DA45E5927}" type="presOf" srcId="{61F0F007-CC39-4BEF-B19B-C22E68101306}" destId="{231C0612-5457-43D7-9DEB-93E7BBAFC26C}" srcOrd="0" destOrd="0" presId="urn:microsoft.com/office/officeart/2005/8/layout/hList6"/>
    <dgm:cxn modelId="{B352844B-F22F-4A3E-902F-937AAB024670}" srcId="{E331B50D-B12A-4641-BF1B-40577576D793}" destId="{61F0F007-CC39-4BEF-B19B-C22E68101306}" srcOrd="1" destOrd="0" parTransId="{84A1CE67-B03F-40A2-9F19-21BCA2AACCF9}" sibTransId="{CEECAC76-E44D-4D7B-8B46-6D64E91B7FEA}"/>
    <dgm:cxn modelId="{04A700F4-BC55-4CD4-8959-F33A6DA51BA9}" type="presParOf" srcId="{D9F62176-217B-4B5E-B8C1-79DC41E733E7}" destId="{A0C984C9-A5F9-4E60-970A-0E15EDE59150}" srcOrd="0" destOrd="0" presId="urn:microsoft.com/office/officeart/2005/8/layout/hList6"/>
    <dgm:cxn modelId="{A4966EB3-124A-472D-AAAF-92D3069B4EB6}" type="presParOf" srcId="{D9F62176-217B-4B5E-B8C1-79DC41E733E7}" destId="{1B5E3AB6-7D5F-4151-967C-E7AAC9530E5C}" srcOrd="1" destOrd="0" presId="urn:microsoft.com/office/officeart/2005/8/layout/hList6"/>
    <dgm:cxn modelId="{C11B8488-E2AE-4AFA-80DF-59B2F36DE14B}" type="presParOf" srcId="{D9F62176-217B-4B5E-B8C1-79DC41E733E7}" destId="{231C0612-5457-43D7-9DEB-93E7BBAFC26C}" srcOrd="2" destOrd="0" presId="urn:microsoft.com/office/officeart/2005/8/layout/hList6"/>
    <dgm:cxn modelId="{D2B92583-DA42-40E2-92FE-21CE8841D0A4}" type="presParOf" srcId="{D9F62176-217B-4B5E-B8C1-79DC41E733E7}" destId="{9989A43A-D987-44AA-B87B-E6A39C2388F8}" srcOrd="3" destOrd="0" presId="urn:microsoft.com/office/officeart/2005/8/layout/hList6"/>
    <dgm:cxn modelId="{4E7E1F74-0737-4680-8149-83CA25274880}" type="presParOf" srcId="{D9F62176-217B-4B5E-B8C1-79DC41E733E7}" destId="{E6E9C167-783C-4464-91B1-4BB5EA4F4F1A}" srcOrd="4" destOrd="0" presId="urn:microsoft.com/office/officeart/2005/8/layout/hList6"/>
    <dgm:cxn modelId="{40C974A3-24C9-4C2E-AD3B-1DC6B580D40A}" type="presParOf" srcId="{D9F62176-217B-4B5E-B8C1-79DC41E733E7}" destId="{E70F5B33-9230-4370-B263-EA7476752058}" srcOrd="5" destOrd="0" presId="urn:microsoft.com/office/officeart/2005/8/layout/hList6"/>
    <dgm:cxn modelId="{0B240E24-6EC8-4EE8-8FC6-24E20F07883B}" type="presParOf" srcId="{D9F62176-217B-4B5E-B8C1-79DC41E733E7}" destId="{267131CA-8136-4690-93E9-D9B630F1EA1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1FE67-C750-40F9-A9FE-349E2AF118EE}">
      <dsp:nvSpPr>
        <dsp:cNvPr id="0" name=""/>
        <dsp:cNvSpPr/>
      </dsp:nvSpPr>
      <dsp:spPr>
        <a:xfrm rot="16200000">
          <a:off x="485825" y="-484904"/>
          <a:ext cx="1424464" cy="239427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Going concern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921" y="284893"/>
        <a:ext cx="2394272" cy="854678"/>
      </dsp:txXfrm>
    </dsp:sp>
    <dsp:sp modelId="{A230FA2C-0DA9-42E5-B7A3-B77254EFBF8C}">
      <dsp:nvSpPr>
        <dsp:cNvPr id="0" name=""/>
        <dsp:cNvSpPr/>
      </dsp:nvSpPr>
      <dsp:spPr>
        <a:xfrm rot="16200000">
          <a:off x="3059668" y="-484904"/>
          <a:ext cx="1424464" cy="2394272"/>
        </a:xfrm>
        <a:prstGeom prst="flowChartManualOperati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Accrual basis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574764" y="284893"/>
        <a:ext cx="2394272" cy="854678"/>
      </dsp:txXfrm>
    </dsp:sp>
    <dsp:sp modelId="{61BD550A-9B88-4164-BBE0-4EEC63142C55}">
      <dsp:nvSpPr>
        <dsp:cNvPr id="0" name=""/>
        <dsp:cNvSpPr/>
      </dsp:nvSpPr>
      <dsp:spPr>
        <a:xfrm rot="16200000">
          <a:off x="5633510" y="-484904"/>
          <a:ext cx="1424464" cy="2394272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Consistency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48606" y="284893"/>
        <a:ext cx="2394272" cy="854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984C9-A5F9-4E60-970A-0E15EDE59150}">
      <dsp:nvSpPr>
        <dsp:cNvPr id="0" name=""/>
        <dsp:cNvSpPr/>
      </dsp:nvSpPr>
      <dsp:spPr>
        <a:xfrm rot="16200000">
          <a:off x="75157" y="-73320"/>
          <a:ext cx="1656039" cy="180268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Historical cost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837" y="331208"/>
        <a:ext cx="1802680" cy="993623"/>
      </dsp:txXfrm>
    </dsp:sp>
    <dsp:sp modelId="{231C0612-5457-43D7-9DEB-93E7BBAFC26C}">
      <dsp:nvSpPr>
        <dsp:cNvPr id="0" name=""/>
        <dsp:cNvSpPr/>
      </dsp:nvSpPr>
      <dsp:spPr>
        <a:xfrm rot="16200000">
          <a:off x="2013039" y="-73320"/>
          <a:ext cx="1656039" cy="1802680"/>
        </a:xfrm>
        <a:prstGeom prst="flowChartManualOperati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Current cost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939719" y="331208"/>
        <a:ext cx="1802680" cy="993623"/>
      </dsp:txXfrm>
    </dsp:sp>
    <dsp:sp modelId="{E6E9C167-783C-4464-91B1-4BB5EA4F4F1A}">
      <dsp:nvSpPr>
        <dsp:cNvPr id="0" name=""/>
        <dsp:cNvSpPr/>
      </dsp:nvSpPr>
      <dsp:spPr>
        <a:xfrm rot="16200000">
          <a:off x="3950920" y="-73320"/>
          <a:ext cx="1656039" cy="1802680"/>
        </a:xfrm>
        <a:prstGeom prst="flowChartManualOperati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Realisable value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77600" y="331208"/>
        <a:ext cx="1802680" cy="993623"/>
      </dsp:txXfrm>
    </dsp:sp>
    <dsp:sp modelId="{267131CA-8136-4690-93E9-D9B630F1EA13}">
      <dsp:nvSpPr>
        <dsp:cNvPr id="0" name=""/>
        <dsp:cNvSpPr/>
      </dsp:nvSpPr>
      <dsp:spPr>
        <a:xfrm rot="16200000">
          <a:off x="5888802" y="-73320"/>
          <a:ext cx="1656039" cy="1802680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Present value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815482" y="331208"/>
        <a:ext cx="1802680" cy="993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8E93B-9541-46F0-9AA9-5B5B8C0C8D2C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5BB64-E658-4037-9890-205F0983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5BB64-E658-4037-9890-205F098309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0337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1700"/>
            <a:ext cx="9144000" cy="2636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835331"/>
            <a:ext cx="7680340" cy="997196"/>
          </a:xfrm>
        </p:spPr>
        <p:txBody>
          <a:bodyPr anchor="b" anchorCtr="0"/>
          <a:lstStyle>
            <a:lvl1pPr>
              <a:defRPr sz="5386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404771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AC0834-4D96-41E6-8BDC-CCC74B14F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45" y="193545"/>
            <a:ext cx="1347354" cy="5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1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4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19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016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297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DEF5FA"/>
                </a:solidFill>
              </a:rPr>
              <a:pPr/>
              <a:t>4/15/2018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19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2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3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19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7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0337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1700"/>
            <a:ext cx="9144000" cy="2636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835330"/>
            <a:ext cx="7680340" cy="997196"/>
          </a:xfrm>
        </p:spPr>
        <p:txBody>
          <a:bodyPr anchor="b" anchorCtr="0"/>
          <a:lstStyle>
            <a:lvl1pPr>
              <a:defRPr sz="5386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4047709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AC0834-4D96-41E6-8BDC-CCC74B14F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45" y="193544"/>
            <a:ext cx="1347354" cy="5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5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5993" y="-1"/>
            <a:ext cx="9159994" cy="6477001"/>
            <a:chOff x="-15993" y="-1"/>
            <a:chExt cx="9159994" cy="462915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-1"/>
              <a:ext cx="9143999" cy="4629151"/>
            </a:xfrm>
            <a:prstGeom prst="rect">
              <a:avLst/>
            </a:prstGeom>
            <a:solidFill>
              <a:srgbClr val="03377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00" fontAlgn="base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993" y="2647950"/>
              <a:ext cx="9159994" cy="1981200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1" y="1295400"/>
            <a:ext cx="6858000" cy="812800"/>
          </a:xfrm>
        </p:spPr>
        <p:txBody>
          <a:bodyPr anchor="t" anchorCtr="0"/>
          <a:lstStyle>
            <a:lvl1pPr algn="r">
              <a:defRPr sz="32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1" y="2108200"/>
            <a:ext cx="6858000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51" indent="0" algn="ctr">
              <a:buNone/>
            </a:lvl2pPr>
            <a:lvl3pPr marL="914301" indent="0" algn="ctr">
              <a:buNone/>
            </a:lvl3pPr>
            <a:lvl4pPr marL="1371452" indent="0" algn="ctr">
              <a:buNone/>
            </a:lvl4pPr>
            <a:lvl5pPr marL="1828602" indent="0" algn="ctr">
              <a:buNone/>
            </a:lvl5pPr>
            <a:lvl6pPr marL="2285753" indent="0" algn="ctr">
              <a:buNone/>
            </a:lvl6pPr>
            <a:lvl7pPr marL="2742904" indent="0" algn="ctr">
              <a:buNone/>
            </a:lvl7pPr>
            <a:lvl8pPr marL="3200053" indent="0" algn="ctr">
              <a:buNone/>
            </a:lvl8pPr>
            <a:lvl9pPr marL="3657205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72252"/>
            <a:ext cx="3581400" cy="209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685800"/>
            <a:r>
              <a:rPr lang="en-IN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Copyright (c) 2017. Lakshmikumaran &amp; Sridharan / Confidential.                                                                                                                          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6591303"/>
            <a:ext cx="31242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r" defTabSz="685800"/>
            <a:endParaRPr lang="en-IN" sz="900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61A165C-E421-4490-8099-D33C76BA3B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60592" y="281552"/>
            <a:ext cx="1231010" cy="5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990600"/>
            <a:ext cx="9144000" cy="5486400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800"/>
            <a:endParaRPr lang="en-I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162800" cy="685800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33501" y="1241303"/>
            <a:ext cx="8429500" cy="5134100"/>
          </a:xfrm>
        </p:spPr>
        <p:txBody>
          <a:bodyPr>
            <a:normAutofit/>
          </a:bodyPr>
          <a:lstStyle>
            <a:lvl1pPr>
              <a:defRPr sz="22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 sz="18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 sz="14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 sz="12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 sz="11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77803"/>
            <a:ext cx="1295400" cy="5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477000"/>
            <a:ext cx="3429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685800"/>
            <a:r>
              <a:rPr lang="en-IN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Copyright (c) 2017. Lakshmikumaran &amp; Sridharan / Confidential.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3604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D1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9286"/>
            <a:ext cx="6858000" cy="672921"/>
          </a:xfrm>
        </p:spPr>
        <p:txBody>
          <a:bodyPr anchor="t" anchorCtr="0"/>
          <a:lstStyle>
            <a:lvl1pPr algn="l">
              <a:buNone/>
              <a:defRPr sz="3200" b="1" cap="none" baseline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4080" y="2514600"/>
            <a:ext cx="6096000" cy="2895600"/>
          </a:xfrm>
        </p:spPr>
        <p:txBody>
          <a:bodyPr anchor="t" anchorCtr="0"/>
          <a:lstStyle>
            <a:lvl1pPr marL="0" indent="0" algn="l">
              <a:buFont typeface="Wingdings" pitchFamily="2" charset="2"/>
              <a:buChar char="§"/>
              <a:defRPr sz="2000" baseline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  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167640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676400"/>
            <a:ext cx="2286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cap="rnd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defTabSz="914301">
              <a:defRPr/>
            </a:pPr>
            <a:r>
              <a:rPr lang="en-IN" sz="9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mbria" pitchFamily="18" charset="0"/>
              </a:rPr>
              <a:t>Copyright (c) 2017. Lakshmikumaran &amp; Sridharan / Confidential.                                                                                                                   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8800" y="6477000"/>
            <a:ext cx="3429000" cy="3810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r" defTabSz="914301">
              <a:defRPr/>
            </a:pPr>
            <a:endParaRPr lang="en-IN" sz="900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algn="r" defTabSz="914301">
              <a:defRPr/>
            </a:pPr>
            <a:r>
              <a:rPr lang="en-IN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CHEP</a:t>
            </a:r>
            <a:r>
              <a:rPr lang="en-IN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 | 9</a:t>
            </a:r>
            <a:r>
              <a:rPr lang="en-IN" sz="9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th</a:t>
            </a:r>
            <a:r>
              <a:rPr lang="en-IN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 November 2015</a:t>
            </a:r>
          </a:p>
          <a:p>
            <a:pPr algn="r" defTabSz="914301">
              <a:defRPr/>
            </a:pPr>
            <a:endParaRPr lang="en-IN" sz="9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5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9286"/>
            <a:ext cx="6858000" cy="672921"/>
          </a:xfrm>
        </p:spPr>
        <p:txBody>
          <a:bodyPr anchor="t" anchorCtr="0"/>
          <a:lstStyle>
            <a:lvl1pPr algn="l">
              <a:buNone/>
              <a:defRPr sz="3200" b="1" cap="none" baseline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4080" y="2514600"/>
            <a:ext cx="6096000" cy="2895600"/>
          </a:xfrm>
        </p:spPr>
        <p:txBody>
          <a:bodyPr anchor="t" anchorCtr="0"/>
          <a:lstStyle>
            <a:lvl1pPr marL="0" indent="0" algn="l">
              <a:buFont typeface="Wingdings" pitchFamily="2" charset="2"/>
              <a:buChar char="§"/>
              <a:defRPr sz="2000" baseline="0">
                <a:solidFill>
                  <a:srgbClr val="00B0F0"/>
                </a:solidFill>
                <a:latin typeface="Cambria" pitchFamily="18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  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167640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676400"/>
            <a:ext cx="228600" cy="685800"/>
          </a:xfrm>
          <a:prstGeom prst="rect">
            <a:avLst/>
          </a:prstGeom>
          <a:solidFill>
            <a:srgbClr val="0070C0"/>
          </a:solidFill>
          <a:ln w="6350" cap="rnd" cmpd="sng" algn="ctr">
            <a:solidFill>
              <a:srgbClr val="CCECF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0592" y="281552"/>
            <a:ext cx="1231010" cy="5058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defTabSz="914301">
              <a:defRPr/>
            </a:pPr>
            <a:r>
              <a:rPr lang="en-IN" sz="9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mbria" pitchFamily="18" charset="0"/>
              </a:rPr>
              <a:t>Copyright (c) 2017. Lakshmikumaran &amp; Sridharan / Confidential.                                                                                                                          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8800" y="6477000"/>
            <a:ext cx="3429000" cy="3810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r" defTabSz="914301">
              <a:defRPr/>
            </a:pPr>
            <a:endParaRPr lang="en-IN" sz="900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algn="r" defTabSz="914301">
              <a:defRPr/>
            </a:pPr>
            <a:endParaRPr lang="en-IN" sz="900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9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221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5993" y="-1"/>
            <a:ext cx="9159994" cy="6477001"/>
            <a:chOff x="-15993" y="-1"/>
            <a:chExt cx="9159994" cy="462915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-1"/>
              <a:ext cx="9143999" cy="4629151"/>
            </a:xfrm>
            <a:prstGeom prst="rect">
              <a:avLst/>
            </a:prstGeom>
            <a:solidFill>
              <a:srgbClr val="03377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00" fontAlgn="base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993" y="2647950"/>
              <a:ext cx="9159994" cy="1981200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1" y="1295400"/>
            <a:ext cx="6858000" cy="812800"/>
          </a:xfrm>
        </p:spPr>
        <p:txBody>
          <a:bodyPr anchor="t" anchorCtr="0"/>
          <a:lstStyle>
            <a:lvl1pPr algn="r">
              <a:defRPr sz="32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1" y="2108200"/>
            <a:ext cx="6858000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51" indent="0" algn="ctr">
              <a:buNone/>
            </a:lvl2pPr>
            <a:lvl3pPr marL="914301" indent="0" algn="ctr">
              <a:buNone/>
            </a:lvl3pPr>
            <a:lvl4pPr marL="1371452" indent="0" algn="ctr">
              <a:buNone/>
            </a:lvl4pPr>
            <a:lvl5pPr marL="1828602" indent="0" algn="ctr">
              <a:buNone/>
            </a:lvl5pPr>
            <a:lvl6pPr marL="2285753" indent="0" algn="ctr">
              <a:buNone/>
            </a:lvl6pPr>
            <a:lvl7pPr marL="2742904" indent="0" algn="ctr">
              <a:buNone/>
            </a:lvl7pPr>
            <a:lvl8pPr marL="3200053" indent="0" algn="ctr">
              <a:buNone/>
            </a:lvl8pPr>
            <a:lvl9pPr marL="3657205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72252"/>
            <a:ext cx="3581400" cy="209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685800"/>
            <a:r>
              <a:rPr lang="en-IN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Copyright (c) 2017. Lakshmikumaran &amp; Sridharan / Confidential.                                                                                                                          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6591303"/>
            <a:ext cx="31242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r" defTabSz="685800"/>
            <a:endParaRPr lang="en-IN" sz="900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61A165C-E421-4490-8099-D33C76BA3B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60592" y="281552"/>
            <a:ext cx="1231010" cy="5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32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6" y="1295400"/>
            <a:ext cx="4041775" cy="685800"/>
          </a:xfrm>
          <a:noFill/>
          <a:ln>
            <a:noFill/>
          </a:ln>
        </p:spPr>
        <p:txBody>
          <a:bodyPr lIns="91432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793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7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7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7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39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4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7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2906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297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DEF5FA"/>
                </a:solidFill>
              </a:rPr>
              <a:pPr/>
              <a:t>4/15/2018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7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33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7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88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1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6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7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3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248409"/>
            <a:ext cx="685800" cy="365125"/>
          </a:xfrm>
        </p:spPr>
        <p:txBody>
          <a:bodyPr/>
          <a:lstStyle>
            <a:lvl1pPr algn="ctr">
              <a:defRPr sz="1200">
                <a:latin typeface="Book Antiqu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2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9"/>
            <a:ext cx="533400" cy="365125"/>
          </a:xfrm>
        </p:spPr>
        <p:txBody>
          <a:bodyPr/>
          <a:lstStyle>
            <a:lvl1pPr algn="ctr">
              <a:defRPr sz="1200">
                <a:latin typeface="Book Antiqu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9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2"/>
            <a:ext cx="7772400" cy="1362075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5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10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66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21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777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3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887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4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990600"/>
            <a:ext cx="9144000" cy="5486400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800"/>
            <a:endParaRPr lang="en-I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162800" cy="685800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33501" y="1241303"/>
            <a:ext cx="8429500" cy="5134100"/>
          </a:xfrm>
        </p:spPr>
        <p:txBody>
          <a:bodyPr>
            <a:normAutofit/>
          </a:bodyPr>
          <a:lstStyle>
            <a:lvl1pPr>
              <a:defRPr sz="22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 sz="18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 sz="14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 sz="12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 sz="11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77803"/>
            <a:ext cx="1295400" cy="5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477000"/>
            <a:ext cx="3429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685800"/>
            <a:r>
              <a:rPr lang="en-IN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Copyright (c) 2017. Lakshmikumaran &amp; Sridharan / Confidential.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03198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24609"/>
            <a:ext cx="685800" cy="365125"/>
          </a:xfrm>
        </p:spPr>
        <p:txBody>
          <a:bodyPr/>
          <a:lstStyle>
            <a:lvl1pPr algn="ctr">
              <a:defRPr sz="1200">
                <a:latin typeface="Book Antiqu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60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7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541" indent="0">
              <a:buNone/>
              <a:defRPr sz="1600" b="1"/>
            </a:lvl2pPr>
            <a:lvl3pPr marL="711082" indent="0">
              <a:buNone/>
              <a:defRPr sz="1400" b="1"/>
            </a:lvl3pPr>
            <a:lvl4pPr marL="1066623" indent="0">
              <a:buNone/>
              <a:defRPr sz="1200" b="1"/>
            </a:lvl4pPr>
            <a:lvl5pPr marL="1422164" indent="0">
              <a:buNone/>
              <a:defRPr sz="1200" b="1"/>
            </a:lvl5pPr>
            <a:lvl6pPr marL="1777705" indent="0">
              <a:buNone/>
              <a:defRPr sz="1200" b="1"/>
            </a:lvl6pPr>
            <a:lvl7pPr marL="2133246" indent="0">
              <a:buNone/>
              <a:defRPr sz="1200" b="1"/>
            </a:lvl7pPr>
            <a:lvl8pPr marL="2488787" indent="0">
              <a:buNone/>
              <a:defRPr sz="1200" b="1"/>
            </a:lvl8pPr>
            <a:lvl9pPr marL="28443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7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6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541" indent="0">
              <a:buNone/>
              <a:defRPr sz="1600" b="1"/>
            </a:lvl2pPr>
            <a:lvl3pPr marL="711082" indent="0">
              <a:buNone/>
              <a:defRPr sz="1400" b="1"/>
            </a:lvl3pPr>
            <a:lvl4pPr marL="1066623" indent="0">
              <a:buNone/>
              <a:defRPr sz="1200" b="1"/>
            </a:lvl4pPr>
            <a:lvl5pPr marL="1422164" indent="0">
              <a:buNone/>
              <a:defRPr sz="1200" b="1"/>
            </a:lvl5pPr>
            <a:lvl6pPr marL="1777705" indent="0">
              <a:buNone/>
              <a:defRPr sz="1200" b="1"/>
            </a:lvl6pPr>
            <a:lvl7pPr marL="2133246" indent="0">
              <a:buNone/>
              <a:defRPr sz="1200" b="1"/>
            </a:lvl7pPr>
            <a:lvl8pPr marL="2488787" indent="0">
              <a:buNone/>
              <a:defRPr sz="1200" b="1"/>
            </a:lvl8pPr>
            <a:lvl9pPr marL="28443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6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89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1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60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1" cy="58531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5"/>
            <a:ext cx="3008314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55541" indent="0">
              <a:buNone/>
              <a:defRPr sz="900"/>
            </a:lvl2pPr>
            <a:lvl3pPr marL="711082" indent="0">
              <a:buNone/>
              <a:defRPr sz="800"/>
            </a:lvl3pPr>
            <a:lvl4pPr marL="1066623" indent="0">
              <a:buNone/>
              <a:defRPr sz="700"/>
            </a:lvl4pPr>
            <a:lvl5pPr marL="1422164" indent="0">
              <a:buNone/>
              <a:defRPr sz="700"/>
            </a:lvl5pPr>
            <a:lvl6pPr marL="1777705" indent="0">
              <a:buNone/>
              <a:defRPr sz="700"/>
            </a:lvl6pPr>
            <a:lvl7pPr marL="2133246" indent="0">
              <a:buNone/>
              <a:defRPr sz="700"/>
            </a:lvl7pPr>
            <a:lvl8pPr marL="2488787" indent="0">
              <a:buNone/>
              <a:defRPr sz="700"/>
            </a:lvl8pPr>
            <a:lvl9pPr marL="28443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19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5541" indent="0">
              <a:buNone/>
              <a:defRPr sz="2200"/>
            </a:lvl2pPr>
            <a:lvl3pPr marL="711082" indent="0">
              <a:buNone/>
              <a:defRPr sz="1900"/>
            </a:lvl3pPr>
            <a:lvl4pPr marL="1066623" indent="0">
              <a:buNone/>
              <a:defRPr sz="1600"/>
            </a:lvl4pPr>
            <a:lvl5pPr marL="1422164" indent="0">
              <a:buNone/>
              <a:defRPr sz="1600"/>
            </a:lvl5pPr>
            <a:lvl6pPr marL="1777705" indent="0">
              <a:buNone/>
              <a:defRPr sz="1600"/>
            </a:lvl6pPr>
            <a:lvl7pPr marL="2133246" indent="0">
              <a:buNone/>
              <a:defRPr sz="1600"/>
            </a:lvl7pPr>
            <a:lvl8pPr marL="2488787" indent="0">
              <a:buNone/>
              <a:defRPr sz="1600"/>
            </a:lvl8pPr>
            <a:lvl9pPr marL="284432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2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55541" indent="0">
              <a:buNone/>
              <a:defRPr sz="900"/>
            </a:lvl2pPr>
            <a:lvl3pPr marL="711082" indent="0">
              <a:buNone/>
              <a:defRPr sz="800"/>
            </a:lvl3pPr>
            <a:lvl4pPr marL="1066623" indent="0">
              <a:buNone/>
              <a:defRPr sz="700"/>
            </a:lvl4pPr>
            <a:lvl5pPr marL="1422164" indent="0">
              <a:buNone/>
              <a:defRPr sz="700"/>
            </a:lvl5pPr>
            <a:lvl6pPr marL="1777705" indent="0">
              <a:buNone/>
              <a:defRPr sz="700"/>
            </a:lvl6pPr>
            <a:lvl7pPr marL="2133246" indent="0">
              <a:buNone/>
              <a:defRPr sz="700"/>
            </a:lvl7pPr>
            <a:lvl8pPr marL="2488787" indent="0">
              <a:buNone/>
              <a:defRPr sz="700"/>
            </a:lvl8pPr>
            <a:lvl9pPr marL="28443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40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67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3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546100"/>
            <a:ext cx="7407275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524000"/>
            <a:ext cx="8458200" cy="4724400"/>
          </a:xfrm>
        </p:spPr>
        <p:txBody>
          <a:bodyPr/>
          <a:lstStyle/>
          <a:p>
            <a:pPr lvl="0"/>
            <a:endParaRPr lang="en-IN" noProof="0" dirty="0" smtClean="0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E60E-E601-400E-87CA-8169AB7AB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D1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9287"/>
            <a:ext cx="6858000" cy="672921"/>
          </a:xfrm>
        </p:spPr>
        <p:txBody>
          <a:bodyPr anchor="t" anchorCtr="0"/>
          <a:lstStyle>
            <a:lvl1pPr algn="l">
              <a:buNone/>
              <a:defRPr sz="3200" b="1" cap="none" baseline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4080" y="2514600"/>
            <a:ext cx="6096000" cy="2895600"/>
          </a:xfrm>
        </p:spPr>
        <p:txBody>
          <a:bodyPr anchor="t" anchorCtr="0"/>
          <a:lstStyle>
            <a:lvl1pPr marL="0" indent="0" algn="l">
              <a:buFont typeface="Wingdings" pitchFamily="2" charset="2"/>
              <a:buChar char="§"/>
              <a:defRPr sz="2000" baseline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  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167640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676400"/>
            <a:ext cx="2286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cap="rnd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defTabSz="914301">
              <a:defRPr/>
            </a:pPr>
            <a:r>
              <a:rPr lang="en-IN" sz="9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mbria" pitchFamily="18" charset="0"/>
              </a:rPr>
              <a:t>Copyright (c) 2017. Lakshmikumaran &amp; Sridharan / Confidential.                                                                                                                   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8800" y="6477000"/>
            <a:ext cx="3429000" cy="3810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r" defTabSz="914301">
              <a:defRPr/>
            </a:pPr>
            <a:endParaRPr lang="en-IN" sz="900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algn="r" defTabSz="914301">
              <a:defRPr/>
            </a:pPr>
            <a:r>
              <a:rPr lang="en-IN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CHEP</a:t>
            </a:r>
            <a:r>
              <a:rPr lang="en-IN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 | 9</a:t>
            </a:r>
            <a:r>
              <a:rPr lang="en-IN" sz="9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th</a:t>
            </a:r>
            <a:r>
              <a:rPr lang="en-IN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 November 2015</a:t>
            </a:r>
          </a:p>
          <a:p>
            <a:pPr algn="r" defTabSz="914301">
              <a:defRPr/>
            </a:pPr>
            <a:endParaRPr lang="en-IN" sz="9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43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9287"/>
            <a:ext cx="6858000" cy="672921"/>
          </a:xfrm>
        </p:spPr>
        <p:txBody>
          <a:bodyPr anchor="t" anchorCtr="0"/>
          <a:lstStyle>
            <a:lvl1pPr algn="l">
              <a:buNone/>
              <a:defRPr sz="3200" b="1" cap="none" baseline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4080" y="2514600"/>
            <a:ext cx="6096000" cy="2895600"/>
          </a:xfrm>
        </p:spPr>
        <p:txBody>
          <a:bodyPr anchor="t" anchorCtr="0"/>
          <a:lstStyle>
            <a:lvl1pPr marL="0" indent="0" algn="l">
              <a:buFont typeface="Wingdings" pitchFamily="2" charset="2"/>
              <a:buChar char="§"/>
              <a:defRPr sz="2000" baseline="0">
                <a:solidFill>
                  <a:srgbClr val="00B0F0"/>
                </a:solidFill>
                <a:latin typeface="Cambria" pitchFamily="18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  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167640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676400"/>
            <a:ext cx="228600" cy="685800"/>
          </a:xfrm>
          <a:prstGeom prst="rect">
            <a:avLst/>
          </a:prstGeom>
          <a:solidFill>
            <a:srgbClr val="0070C0"/>
          </a:solidFill>
          <a:ln w="6350" cap="rnd" cmpd="sng" algn="ctr">
            <a:solidFill>
              <a:srgbClr val="CCECF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0592" y="281552"/>
            <a:ext cx="1231010" cy="5058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defTabSz="914301">
              <a:defRPr/>
            </a:pPr>
            <a:r>
              <a:rPr lang="en-IN" sz="9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mbria" pitchFamily="18" charset="0"/>
              </a:rPr>
              <a:t>Copyright (c) 2017. Lakshmikumaran &amp; Sridharan / Confidential.                                                                                                                          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8800" y="6477000"/>
            <a:ext cx="3429000" cy="3810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r" defTabSz="914301">
              <a:defRPr/>
            </a:pPr>
            <a:endParaRPr lang="en-IN" sz="900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algn="r" defTabSz="914301">
              <a:defRPr/>
            </a:pPr>
            <a:endParaRPr lang="en-IN" sz="900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07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055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32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18" y="1295400"/>
            <a:ext cx="4041775" cy="685800"/>
          </a:xfrm>
          <a:noFill/>
          <a:ln>
            <a:noFill/>
          </a:ln>
        </p:spPr>
        <p:txBody>
          <a:bodyPr lIns="91432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040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19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CE91-CFE5-451F-B8AD-0A88B08577B1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19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32" tIns="45716" rIns="91432" bIns="45716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 lIns="91432" tIns="45716" rIns="91432" bIns="45716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1" y="6356351"/>
            <a:ext cx="2289048" cy="365760"/>
          </a:xfrm>
          <a:prstGeom prst="rect">
            <a:avLst/>
          </a:prstGeom>
        </p:spPr>
        <p:txBody>
          <a:bodyPr vert="horz" lIns="91432" tIns="45716" rIns="91432" bIns="45716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685800"/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 defTabSz="685800"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 lIns="91432" tIns="45716" rIns="91432" bIns="45716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685800"/>
            <a:endParaRPr lang="en-US">
              <a:solidFill>
                <a:srgbClr val="46464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 lIns="91432" tIns="45716" rIns="91432" bIns="45716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685800"/>
            <a:fld id="{724ACE91-CFE5-451F-B8AD-0A88B08577B1}" type="slidenum">
              <a:rPr lang="en-US" smtClean="0">
                <a:solidFill>
                  <a:srgbClr val="464646"/>
                </a:solidFill>
              </a:rPr>
              <a:pPr defTabSz="685800"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19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3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</p:titleStyle>
    <p:bodyStyle>
      <a:lvl1pPr marL="274290" indent="-27429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1pPr>
      <a:lvl2pPr marL="548580" indent="-27429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2pPr>
      <a:lvl3pPr marL="822872" indent="-228576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3pPr>
      <a:lvl4pPr marL="1097162" indent="-228576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4pPr>
      <a:lvl5pPr marL="1371452" indent="-228576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5pPr>
      <a:lvl6pPr marL="1645741" indent="-182861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602" indent="-182861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462" indent="-182861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323" indent="-182861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32" tIns="45716" rIns="91432" bIns="45716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 lIns="91432" tIns="45716" rIns="91432" bIns="45716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1" y="6356351"/>
            <a:ext cx="2289048" cy="365760"/>
          </a:xfrm>
          <a:prstGeom prst="rect">
            <a:avLst/>
          </a:prstGeom>
        </p:spPr>
        <p:txBody>
          <a:bodyPr vert="horz" lIns="91432" tIns="45716" rIns="91432" bIns="45716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685800"/>
            <a:fld id="{6BAFD4B9-3300-4D4C-8235-4286C565DE94}" type="datetimeFigureOut">
              <a:rPr lang="en-US" smtClean="0">
                <a:solidFill>
                  <a:srgbClr val="464646"/>
                </a:solidFill>
              </a:rPr>
              <a:pPr defTabSz="685800"/>
              <a:t>4/15/2018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 lIns="91432" tIns="45716" rIns="91432" bIns="45716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685800"/>
            <a:endParaRPr lang="en-US">
              <a:solidFill>
                <a:srgbClr val="46464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 lIns="91432" tIns="45716" rIns="91432" bIns="45716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685800"/>
            <a:fld id="{724ACE91-CFE5-451F-B8AD-0A88B08577B1}" type="slidenum">
              <a:rPr lang="en-US" smtClean="0">
                <a:solidFill>
                  <a:srgbClr val="464646"/>
                </a:solidFill>
              </a:rPr>
              <a:pPr defTabSz="685800"/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7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</p:titleStyle>
    <p:bodyStyle>
      <a:lvl1pPr marL="274290" indent="-27429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1pPr>
      <a:lvl2pPr marL="548580" indent="-27429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2pPr>
      <a:lvl3pPr marL="822872" indent="-228576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3pPr>
      <a:lvl4pPr marL="1097162" indent="-228576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4pPr>
      <a:lvl5pPr marL="1371452" indent="-228576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n-cs"/>
        </a:defRPr>
      </a:lvl5pPr>
      <a:lvl6pPr marL="1645741" indent="-182861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602" indent="-182861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462" indent="-182861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323" indent="-182861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1108" tIns="35554" rIns="71108" bIns="355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71108" tIns="35554" rIns="71108" bIns="355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71108" tIns="35554" rIns="71108" bIns="3555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71108" tIns="35554" rIns="71108" bIns="3555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71108" tIns="35554" rIns="71108" bIns="3555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71108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56" indent="-266656" algn="l" defTabSz="71108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754" indent="-222213" algn="l" defTabSz="7110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88853" indent="-177771" algn="l" defTabSz="7110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394" indent="-177771" algn="l" defTabSz="71108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935" indent="-177771" algn="l" defTabSz="71108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476" indent="-177771" algn="l" defTabSz="71108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1017" indent="-177771" algn="l" defTabSz="71108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558" indent="-177771" algn="l" defTabSz="71108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99" indent="-177771" algn="l" defTabSz="71108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1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541" algn="l" defTabSz="711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082" algn="l" defTabSz="711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23" algn="l" defTabSz="711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164" algn="l" defTabSz="711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705" algn="l" defTabSz="711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46" algn="l" defTabSz="711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787" algn="l" defTabSz="711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4328" algn="l" defTabSz="711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3693"/>
            <a:ext cx="8839200" cy="1828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IN" sz="101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Transition to          </a:t>
            </a:r>
            <a:r>
              <a:rPr lang="en-IN" sz="10100" b="1" dirty="0" err="1" smtClean="0">
                <a:solidFill>
                  <a:srgbClr val="00B0F0"/>
                </a:solidFill>
                <a:latin typeface="Book Antiqua" panose="02040602050305030304" pitchFamily="18" charset="0"/>
              </a:rPr>
              <a:t>Ind</a:t>
            </a:r>
            <a:r>
              <a:rPr lang="en-IN" sz="101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 As</a:t>
            </a: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	</a:t>
            </a:r>
            <a:endParaRPr lang="en-IN" sz="2000" b="1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AutoShape 2" descr="Image result for ind 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-287739" y="4566995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latin typeface="Book Antiqua" panose="02040602050305030304" pitchFamily="18" charset="0"/>
              </a:rPr>
              <a:t>By,</a:t>
            </a:r>
          </a:p>
          <a:p>
            <a:pPr algn="ctr"/>
            <a:r>
              <a:rPr lang="en-IN" sz="3200" b="1" dirty="0" smtClean="0">
                <a:latin typeface="Book Antiqua" panose="02040602050305030304" pitchFamily="18" charset="0"/>
              </a:rPr>
              <a:t>K Chandra </a:t>
            </a:r>
            <a:r>
              <a:rPr lang="en-IN" sz="3200" b="1" dirty="0" err="1">
                <a:latin typeface="Book Antiqua" panose="02040602050305030304" pitchFamily="18" charset="0"/>
              </a:rPr>
              <a:t>Sekhar</a:t>
            </a:r>
            <a:endParaRPr lang="en-IN" sz="3200" b="1" dirty="0">
              <a:latin typeface="Book Antiqua" panose="02040602050305030304" pitchFamily="18" charset="0"/>
            </a:endParaRPr>
          </a:p>
          <a:p>
            <a:pPr algn="ctr"/>
            <a:r>
              <a:rPr lang="en-IN" sz="2000" b="1" dirty="0" smtClean="0">
                <a:latin typeface="Book Antiqua" panose="02040602050305030304" pitchFamily="18" charset="0"/>
              </a:rPr>
              <a:t>GM </a:t>
            </a:r>
            <a:r>
              <a:rPr lang="en-IN" sz="2000" b="1" dirty="0">
                <a:latin typeface="Book Antiqua" panose="02040602050305030304" pitchFamily="18" charset="0"/>
              </a:rPr>
              <a:t>&amp; Company </a:t>
            </a:r>
            <a:r>
              <a:rPr lang="en-IN" sz="2000" b="1" dirty="0" smtClean="0">
                <a:latin typeface="Book Antiqua" panose="02040602050305030304" pitchFamily="18" charset="0"/>
              </a:rPr>
              <a:t>Secretary </a:t>
            </a:r>
          </a:p>
          <a:p>
            <a:pPr algn="ctr"/>
            <a:r>
              <a:rPr lang="en-IN" sz="2000" b="1" dirty="0" smtClean="0">
                <a:latin typeface="Book Antiqua" panose="02040602050305030304" pitchFamily="18" charset="0"/>
              </a:rPr>
              <a:t> </a:t>
            </a:r>
            <a:r>
              <a:rPr lang="en-IN" sz="2000" b="1" dirty="0">
                <a:latin typeface="Book Antiqua" panose="02040602050305030304" pitchFamily="18" charset="0"/>
              </a:rPr>
              <a:t>Ace Designers Limited</a:t>
            </a:r>
          </a:p>
        </p:txBody>
      </p:sp>
    </p:spTree>
    <p:extLst>
      <p:ext uri="{BB962C8B-B14F-4D97-AF65-F5344CB8AC3E}">
        <p14:creationId xmlns:p14="http://schemas.microsoft.com/office/powerpoint/2010/main" val="37032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7215" y="88766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Ind AS Applicability (</a:t>
            </a:r>
            <a:r>
              <a:rPr lang="en-IN" sz="2800" b="1" dirty="0" err="1"/>
              <a:t>ctd</a:t>
            </a:r>
            <a:r>
              <a:rPr lang="en-IN" sz="2800" b="1" dirty="0"/>
              <a:t>.)</a:t>
            </a:r>
          </a:p>
          <a:p>
            <a:pPr algn="ctr"/>
            <a:endParaRPr lang="en-IN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25522" y="1066800"/>
            <a:ext cx="821367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Indian 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Company </a:t>
            </a:r>
            <a:r>
              <a:rPr lang="en-IN" dirty="0"/>
              <a:t>which is a Subsidiary, Associate, </a:t>
            </a:r>
            <a:r>
              <a:rPr lang="en-IN" dirty="0" smtClean="0"/>
              <a:t>J.V </a:t>
            </a:r>
            <a:r>
              <a:rPr lang="en-IN" dirty="0"/>
              <a:t>and other similar entities of a foreign company shall prepare its </a:t>
            </a:r>
            <a:r>
              <a:rPr lang="en-IN" dirty="0" smtClean="0"/>
              <a:t>FS </a:t>
            </a:r>
            <a:r>
              <a:rPr lang="en-IN" dirty="0"/>
              <a:t>in accordance with the Ind AS either voluntarily or mandatorily if it meets the specific </a:t>
            </a:r>
            <a:r>
              <a:rPr lang="en-IN" dirty="0" smtClean="0"/>
              <a:t>criteria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If </a:t>
            </a:r>
            <a:r>
              <a:rPr lang="en-IN" dirty="0"/>
              <a:t>due to subsequent amendments in the law, a particular Ind AS is found to be </a:t>
            </a:r>
            <a:r>
              <a:rPr lang="en-IN" dirty="0">
                <a:solidFill>
                  <a:srgbClr val="0070C0"/>
                </a:solidFill>
              </a:rPr>
              <a:t>not in conformity </a:t>
            </a:r>
            <a:r>
              <a:rPr lang="en-IN" dirty="0"/>
              <a:t>with such law, the provisions of the </a:t>
            </a:r>
            <a:r>
              <a:rPr lang="en-IN" dirty="0">
                <a:solidFill>
                  <a:srgbClr val="0070C0"/>
                </a:solidFill>
              </a:rPr>
              <a:t>law shall prevail </a:t>
            </a:r>
            <a:r>
              <a:rPr lang="en-IN" dirty="0"/>
              <a:t>and the Financial Statements shall be prepared in conformity with such law</a:t>
            </a:r>
          </a:p>
        </p:txBody>
      </p:sp>
    </p:spTree>
    <p:extLst>
      <p:ext uri="{BB962C8B-B14F-4D97-AF65-F5344CB8AC3E}">
        <p14:creationId xmlns:p14="http://schemas.microsoft.com/office/powerpoint/2010/main" val="21155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2361" y="4572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latin typeface="Book Antiqua" panose="02040602050305030304" pitchFamily="18" charset="0"/>
              </a:rPr>
              <a:t>Salient Features of </a:t>
            </a:r>
            <a:endParaRPr lang="en-US" altLang="en-US" sz="36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altLang="en-US" sz="3600" b="1" dirty="0" smtClean="0">
                <a:latin typeface="Book Antiqua" panose="02040602050305030304" pitchFamily="18" charset="0"/>
              </a:rPr>
              <a:t>IFRS-converged </a:t>
            </a:r>
            <a:r>
              <a:rPr lang="en-US" altLang="en-US" sz="3600" b="1" dirty="0" err="1">
                <a:latin typeface="Book Antiqua" panose="02040602050305030304" pitchFamily="18" charset="0"/>
              </a:rPr>
              <a:t>Ind</a:t>
            </a:r>
            <a:r>
              <a:rPr lang="en-US" altLang="en-US" sz="3600" b="1" dirty="0">
                <a:latin typeface="Book Antiqua" panose="02040602050305030304" pitchFamily="18" charset="0"/>
              </a:rPr>
              <a:t> AS</a:t>
            </a:r>
            <a:endParaRPr lang="en-US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785" y="990600"/>
            <a:ext cx="8458200" cy="4724400"/>
          </a:xfrm>
          <a:prstGeom prst="rect">
            <a:avLst/>
          </a:prstGeom>
        </p:spPr>
        <p:txBody>
          <a:bodyPr vert="horz" lIns="71108" tIns="35554" rIns="71108" bIns="35554" rtlCol="0">
            <a:normAutofit/>
          </a:bodyPr>
          <a:lstStyle>
            <a:lvl1pPr marL="0" indent="0" algn="ctr" defTabSz="711082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541" indent="0" algn="ctr" defTabSz="711082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1082" indent="0" algn="ctr" defTabSz="711082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66623" indent="0" algn="ctr" defTabSz="711082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2164" indent="0" algn="ctr" defTabSz="711082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77705" indent="0" algn="ctr" defTabSz="711082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33246" indent="0" algn="ctr" defTabSz="711082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88787" indent="0" algn="ctr" defTabSz="711082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44328" indent="0" algn="ctr" defTabSz="711082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olidFill>
                  <a:schemeClr val="tx1"/>
                </a:solidFill>
              </a:rPr>
              <a:t>Principle-based Standards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Applicable on separate as well as consolidated financial statements.</a:t>
            </a:r>
            <a:endParaRPr lang="en-IN" altLang="en-US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olidFill>
                  <a:schemeClr val="tx1"/>
                </a:solidFill>
              </a:rPr>
              <a:t>More importance to concept of </a:t>
            </a:r>
            <a:r>
              <a:rPr lang="en-I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‘substance over form</a:t>
            </a:r>
            <a:r>
              <a:rPr lang="en-IN" altLang="en-US" dirty="0" smtClean="0">
                <a:solidFill>
                  <a:schemeClr val="tx1"/>
                </a:solidFill>
              </a:rPr>
              <a:t>’, i.e., economic reality of a transaction.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olidFill>
                  <a:schemeClr val="tx1"/>
                </a:solidFill>
              </a:rPr>
              <a:t>Rely more on </a:t>
            </a:r>
            <a:r>
              <a:rPr lang="en-I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fair valuation </a:t>
            </a:r>
            <a:r>
              <a:rPr lang="en-IN" altLang="en-US" dirty="0" smtClean="0">
                <a:solidFill>
                  <a:schemeClr val="tx1"/>
                </a:solidFill>
              </a:rPr>
              <a:t>approach, and measurements based on </a:t>
            </a:r>
            <a:r>
              <a:rPr lang="en-I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  <a:r>
              <a:rPr lang="en-IN" altLang="en-US" dirty="0" smtClean="0">
                <a:solidFill>
                  <a:schemeClr val="tx1"/>
                </a:solidFill>
              </a:rPr>
              <a:t> value of money.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olidFill>
                  <a:schemeClr val="tx1"/>
                </a:solidFill>
              </a:rPr>
              <a:t>Require </a:t>
            </a:r>
            <a:r>
              <a:rPr lang="en-I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disclosures </a:t>
            </a:r>
            <a:r>
              <a:rPr lang="en-IN" altLang="en-US" dirty="0" smtClean="0">
                <a:solidFill>
                  <a:schemeClr val="tx1"/>
                </a:solidFill>
              </a:rPr>
              <a:t>of all the relevant information and assumptions used.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olidFill>
                  <a:schemeClr val="tx1"/>
                </a:solidFill>
              </a:rPr>
              <a:t>Require higher degree of </a:t>
            </a:r>
            <a:r>
              <a:rPr lang="en-I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judgment and estimates</a:t>
            </a:r>
            <a:r>
              <a:rPr lang="en-IN" alt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13648"/>
            <a:ext cx="7772400" cy="860425"/>
          </a:xfrm>
        </p:spPr>
        <p:txBody>
          <a:bodyPr/>
          <a:lstStyle/>
          <a:p>
            <a:r>
              <a:rPr lang="en-US" altLang="en-US" dirty="0" smtClean="0"/>
              <a:t>Salient Features of IFRS-converged Ind AS</a:t>
            </a:r>
            <a:endParaRPr lang="en-I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93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208" y="990600"/>
            <a:ext cx="80425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Fundamental Accounting Assumptions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	Going Concern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	Consistency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	Accrual </a:t>
            </a:r>
          </a:p>
          <a:p>
            <a:endParaRPr lang="en-US" sz="2700" dirty="0" smtClean="0"/>
          </a:p>
          <a:p>
            <a:r>
              <a:rPr lang="en-US" sz="2700" b="1" dirty="0" smtClean="0"/>
              <a:t>Selection of Accounting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	Prudence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	Substance over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	Materiality</a:t>
            </a:r>
          </a:p>
          <a:p>
            <a:r>
              <a:rPr lang="en-US" sz="2700" b="1" dirty="0"/>
              <a:t>Measuring Principles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 </a:t>
            </a:r>
            <a:r>
              <a:rPr lang="en-US" sz="2700" dirty="0" smtClean="0"/>
              <a:t>Fair Value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5423" y="152400"/>
            <a:ext cx="4713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AS -1 </a:t>
            </a:r>
            <a:r>
              <a:rPr lang="en-US" sz="28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DISCLOSURE 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OF APs</a:t>
            </a:r>
          </a:p>
        </p:txBody>
      </p:sp>
    </p:spTree>
    <p:extLst>
      <p:ext uri="{BB962C8B-B14F-4D97-AF65-F5344CB8AC3E}">
        <p14:creationId xmlns:p14="http://schemas.microsoft.com/office/powerpoint/2010/main" val="670407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8956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Under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Going concern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it is assumed that the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entity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will continue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operation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for the foreseeable future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and has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neither the intention nor the need to liquidate or curtail materially the scale of its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operations.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Under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Accrual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basis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the effects of transactions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recognised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on mercantile basis i.e. when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they occur (and not as cash or a cash equivalent is received or paid) and they are recorded in the accounting records and reported in the financial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statement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of the periods to which they relate.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Under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Consistency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same accounting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policies are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followed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from one period to another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so that comparability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of the financial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statement can be achieved.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4921987"/>
              </p:ext>
            </p:extLst>
          </p:nvPr>
        </p:nvGraphicFramePr>
        <p:xfrm>
          <a:off x="762000" y="990600"/>
          <a:ext cx="7543800" cy="142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0" y="181970"/>
            <a:ext cx="3968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Underlying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32187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981200"/>
            <a:ext cx="2057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Understandability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1981200"/>
            <a:ext cx="18288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Relevance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1981200"/>
            <a:ext cx="1600200" cy="4572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Reliability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1981200"/>
            <a:ext cx="1905000" cy="45720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Comparability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4600" y="2743200"/>
            <a:ext cx="18288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Materiality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276600" y="2438400"/>
            <a:ext cx="304800" cy="304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Down Arrow 14"/>
          <p:cNvSpPr/>
          <p:nvPr/>
        </p:nvSpPr>
        <p:spPr>
          <a:xfrm>
            <a:off x="5181600" y="2438400"/>
            <a:ext cx="381000" cy="1219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ounded Rectangle 19"/>
          <p:cNvSpPr/>
          <p:nvPr/>
        </p:nvSpPr>
        <p:spPr>
          <a:xfrm>
            <a:off x="228600" y="4191000"/>
            <a:ext cx="1752600" cy="609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Faithful Representation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33600" y="4191000"/>
            <a:ext cx="1447800" cy="609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Substance Over Form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0" y="4191000"/>
            <a:ext cx="1371600" cy="609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Neutrality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10200" y="4191000"/>
            <a:ext cx="1371600" cy="609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Prudence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10400" y="4191000"/>
            <a:ext cx="1676400" cy="609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Completeness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066800" y="3657600"/>
            <a:ext cx="678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0"/>
          </p:cNvCxnSpPr>
          <p:nvPr/>
        </p:nvCxnSpPr>
        <p:spPr>
          <a:xfrm>
            <a:off x="7848600" y="3657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96000" y="3657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95800" y="3657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95600" y="3657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66800" y="3657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900" y="914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Qualitative characteristics are the attributes that make the information provided in financial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statement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useful to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users.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5787" y="199156"/>
            <a:ext cx="6972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Qualitative Characteristics of Financial Statement</a:t>
            </a:r>
          </a:p>
        </p:txBody>
      </p:sp>
    </p:spTree>
    <p:extLst>
      <p:ext uri="{BB962C8B-B14F-4D97-AF65-F5344CB8AC3E}">
        <p14:creationId xmlns:p14="http://schemas.microsoft.com/office/powerpoint/2010/main" val="32047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Measurement is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process of determining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monetary amounts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which the elements of financial statement are recognised and carried in the Financial Statement.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2687360"/>
          <a:ext cx="7620000" cy="165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438400" y="152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latin typeface="Book Antiqua" panose="02040602050305030304" pitchFamily="18" charset="0"/>
                <a:cs typeface="Times New Roman" pitchFamily="18" charset="0"/>
              </a:rPr>
              <a:t>Measurement Basis</a:t>
            </a:r>
          </a:p>
        </p:txBody>
      </p:sp>
    </p:spTree>
    <p:extLst>
      <p:ext uri="{BB962C8B-B14F-4D97-AF65-F5344CB8AC3E}">
        <p14:creationId xmlns:p14="http://schemas.microsoft.com/office/powerpoint/2010/main" val="28666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792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Both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Historical cost: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Assets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IN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recorded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at the amount of cash or cash equivalents paid or the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fair value of the other consideration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to acquire them at the time of their acquisition.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Liabilities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IN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recorded</a:t>
            </a:r>
            <a:r>
              <a:rPr lang="en-IN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at the amount of cash or cash equivalents expected to be paid to satisfy the liability or at the amount of proceeds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received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exchange for the obligation, in the normal course of  business.</a:t>
            </a:r>
          </a:p>
          <a:p>
            <a:pPr algn="just"/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b) Current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cost: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Assets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carried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at the amount of cash or cash equivalents that would have to be paid if the same or an equivalent asset were acquired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Liabilities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IN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carried</a:t>
            </a:r>
            <a:r>
              <a:rPr lang="en-IN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undiscounted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amount of cash or cash equivalents that would be required to settle the obligation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52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latin typeface="Book Antiqua" panose="02040602050305030304" pitchFamily="18" charset="0"/>
                <a:cs typeface="Times New Roman" pitchFamily="18" charset="0"/>
              </a:rPr>
              <a:t>Measurement Basis</a:t>
            </a:r>
          </a:p>
        </p:txBody>
      </p:sp>
    </p:spTree>
    <p:extLst>
      <p:ext uri="{BB962C8B-B14F-4D97-AF65-F5344CB8AC3E}">
        <p14:creationId xmlns:p14="http://schemas.microsoft.com/office/powerpoint/2010/main" val="295458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777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(c) Realisable (settlement) value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Assets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carried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at the amount of cash or cash equivalents that could currently be obtained by selling the asset in an orderly disposal. 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Liabilities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I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carried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at their settlement values, that is, the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undiscounted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amount of cash or cash equivalents expected to be required to settle the liabilities in the normal course of business.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(d) Present value: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Assets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carried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 present value of the future net cash inflows that the item is expected to generate in the normal course of business.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Liabilities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carried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 present value of the future net cash outflows that are expected to be required to settle the liabilities in the normal course of business.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52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latin typeface="Book Antiqua" panose="02040602050305030304" pitchFamily="18" charset="0"/>
                <a:cs typeface="Times New Roman" pitchFamily="18" charset="0"/>
              </a:rPr>
              <a:t>Measurement Basis</a:t>
            </a:r>
          </a:p>
        </p:txBody>
      </p:sp>
    </p:spTree>
    <p:extLst>
      <p:ext uri="{BB962C8B-B14F-4D97-AF65-F5344CB8AC3E}">
        <p14:creationId xmlns:p14="http://schemas.microsoft.com/office/powerpoint/2010/main" val="5087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682500"/>
            <a:ext cx="8458199" cy="5642100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endParaRPr lang="en-I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>
              <a:lnSpc>
                <a:spcPct val="200000"/>
              </a:lnSpc>
              <a:buNone/>
            </a:pPr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 AS ARE BASED MORE ON SUBSTANCE OVER FORM :</a:t>
            </a:r>
          </a:p>
          <a:p>
            <a:pPr marL="0" indent="0" defTabSz="914400">
              <a:lnSpc>
                <a:spcPct val="200000"/>
              </a:lnSpc>
              <a:buNone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Sale of Goods on Extended Credit Terms, i.e., goods sold on terms extending more than normal credit period.</a:t>
            </a:r>
          </a:p>
          <a:p>
            <a:pPr marL="0" lvl="1" indent="0" defTabSz="914400">
              <a:lnSpc>
                <a:spcPct val="200000"/>
              </a:lnSpc>
              <a:buNone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Financing 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element inbuilt in price is segregated and considered as ‘interest’ income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0" defTabSz="914400">
              <a:lnSpc>
                <a:spcPct val="200000"/>
              </a:lnSpc>
              <a:buNone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goods normally sold at price at </a:t>
            </a:r>
            <a:r>
              <a:rPr lang="en-IN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for 3 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months 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credit</a:t>
            </a:r>
          </a:p>
          <a:p>
            <a:pPr marL="0" lvl="2" indent="0" defTabSz="914400">
              <a:lnSpc>
                <a:spcPct val="200000"/>
              </a:lnSpc>
              <a:buNone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sold for </a:t>
            </a:r>
            <a:r>
              <a:rPr lang="en-IN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110 for 15 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months credit: </a:t>
            </a:r>
            <a:endParaRPr lang="en-I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defTabSz="914400">
              <a:lnSpc>
                <a:spcPct val="200000"/>
              </a:lnSpc>
              <a:buNone/>
            </a:pPr>
            <a:r>
              <a:rPr lang="en-I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10 considered as ‘interest’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income</a:t>
            </a:r>
            <a:endParaRPr lang="en-I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52400"/>
            <a:ext cx="5392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Understanding </a:t>
            </a:r>
            <a:r>
              <a:rPr lang="en-US" sz="2800" b="1" dirty="0" err="1">
                <a:latin typeface="Book Antiqua" panose="02040602050305030304" pitchFamily="18" charset="0"/>
                <a:cs typeface="Times New Roman" pitchFamily="18" charset="0"/>
              </a:rPr>
              <a:t>Ind</a:t>
            </a:r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 AS from AS</a:t>
            </a:r>
          </a:p>
        </p:txBody>
      </p:sp>
    </p:spTree>
    <p:extLst>
      <p:ext uri="{BB962C8B-B14F-4D97-AF65-F5344CB8AC3E}">
        <p14:creationId xmlns:p14="http://schemas.microsoft.com/office/powerpoint/2010/main" val="13792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932" y="1255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Topics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4572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Book Antiqua" panose="02040602050305030304" pitchFamily="18" charset="0"/>
              </a:rPr>
              <a:t>Objective of the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Book Antiqua" panose="02040602050305030304" pitchFamily="18" charset="0"/>
              </a:rPr>
              <a:t>Ind As road Map &amp; its applicability</a:t>
            </a:r>
            <a:endParaRPr lang="en-IN" sz="3200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3200" dirty="0">
                <a:latin typeface="Book Antiqua" panose="02040602050305030304" pitchFamily="18" charset="0"/>
              </a:rPr>
              <a:t>Salient features of Ind AS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>
                <a:latin typeface="Book Antiqua" panose="02040602050305030304" pitchFamily="18" charset="0"/>
              </a:rPr>
              <a:t>Summary of </a:t>
            </a:r>
            <a:r>
              <a:rPr lang="en-IN" sz="3200" dirty="0" smtClean="0">
                <a:latin typeface="Book Antiqua" panose="02040602050305030304" pitchFamily="18" charset="0"/>
              </a:rPr>
              <a:t>Ind AS</a:t>
            </a:r>
            <a:endParaRPr lang="en-IN" sz="3200" dirty="0"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3200" dirty="0">
                <a:latin typeface="Book Antiqua" panose="02040602050305030304" pitchFamily="18" charset="0"/>
              </a:rPr>
              <a:t>Transition to </a:t>
            </a:r>
            <a:r>
              <a:rPr lang="en-IN" sz="3200" dirty="0" err="1">
                <a:latin typeface="Book Antiqua" panose="02040602050305030304" pitchFamily="18" charset="0"/>
              </a:rPr>
              <a:t>Ind</a:t>
            </a:r>
            <a:r>
              <a:rPr lang="en-IN" sz="3200" dirty="0">
                <a:latin typeface="Book Antiqua" panose="02040602050305030304" pitchFamily="18" charset="0"/>
              </a:rPr>
              <a:t> </a:t>
            </a:r>
            <a:r>
              <a:rPr lang="en-IN" sz="3200" dirty="0" smtClean="0">
                <a:latin typeface="Book Antiqua" panose="02040602050305030304" pitchFamily="18" charset="0"/>
              </a:rPr>
              <a:t>As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Book Antiqua" panose="02040602050305030304" pitchFamily="18" charset="0"/>
              </a:rPr>
              <a:t>Impact of </a:t>
            </a:r>
            <a:r>
              <a:rPr lang="en-IN" sz="3200" dirty="0" err="1" smtClean="0">
                <a:latin typeface="Book Antiqua" panose="02040602050305030304" pitchFamily="18" charset="0"/>
              </a:rPr>
              <a:t>Ind</a:t>
            </a:r>
            <a:r>
              <a:rPr lang="en-IN" sz="3200" dirty="0" smtClean="0">
                <a:latin typeface="Book Antiqua" panose="02040602050305030304" pitchFamily="18" charset="0"/>
              </a:rPr>
              <a:t> AS transition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endParaRPr lang="en-IN" sz="2000" b="1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4996822"/>
          </a:xfrm>
        </p:spPr>
        <p:txBody>
          <a:bodyPr>
            <a:normAutofit/>
          </a:bodyPr>
          <a:lstStyle/>
          <a:p>
            <a:pPr algn="just" defTabSz="914400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Fixed assets or inventories purchased on deferred credit terms having financing element</a:t>
            </a: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914400"/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 defTabSz="914400"/>
            <a:r>
              <a:rPr lang="en-I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Financing element, viz., ‘interest’ to be segregated from the ‘purchase price’</a:t>
            </a:r>
          </a:p>
          <a:p>
            <a:pPr algn="just" defTabSz="914400"/>
            <a:endParaRPr lang="en-I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/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Implications</a:t>
            </a:r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What would be the original cost of the fixed asset/inventories for tax?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7548" y="211540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Substance over </a:t>
            </a:r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form</a:t>
            </a:r>
            <a:endParaRPr lang="en-US" sz="28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1" y="1143000"/>
            <a:ext cx="7848600" cy="5257800"/>
          </a:xfrm>
        </p:spPr>
        <p:txBody>
          <a:bodyPr>
            <a:noAutofit/>
          </a:bodyPr>
          <a:lstStyle/>
          <a:p>
            <a:pPr algn="just" defTabSz="914400"/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Unbundling of multiple elements from the sale price where required: </a:t>
            </a:r>
            <a:endParaRPr lang="en-IN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14400">
              <a:buNone/>
            </a:pPr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Sale </a:t>
            </a:r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Automobile on Extended Warranty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automobile dealer sells a car for extended warranty of 3 years instead of normal 1 year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Extended warranty element of 2 years required to be separated under Ind AS from the selling price based on Fair Value of warranty.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Revenue from warranty service recognised in the year when the service is rendered, i.e., revenue recognition is deferred.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7548" y="211540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Substance over </a:t>
            </a:r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form</a:t>
            </a:r>
            <a:endParaRPr lang="en-US" sz="28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14401" y="1371600"/>
            <a:ext cx="7620000" cy="4539622"/>
          </a:xfrm>
        </p:spPr>
        <p:txBody>
          <a:bodyPr>
            <a:normAutofit/>
          </a:bodyPr>
          <a:lstStyle/>
          <a:p>
            <a:pPr marL="342900" lvl="1" indent="-342900" algn="just" defTabSz="914400"/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Redeemable preference shares carrying fixed rate of dividend considered a liability under Ind AS        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Dividend paid/payable considered as ‘interest’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Charged to statement of profit and loss and not to be considered as an appropriation of profit as at present</a:t>
            </a:r>
          </a:p>
          <a:p>
            <a:pPr marL="342900" lvl="1" indent="-342900" algn="just" defTabSz="914400"/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Implications: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TDS on interest 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 implication as Book Profit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7548" y="211540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Substance over </a:t>
            </a:r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form</a:t>
            </a:r>
            <a:endParaRPr lang="en-US" sz="28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05800" cy="4463422"/>
          </a:xfrm>
        </p:spPr>
        <p:txBody>
          <a:bodyPr>
            <a:normAutofit lnSpcReduction="10000"/>
          </a:bodyPr>
          <a:lstStyle/>
          <a:p>
            <a:pPr marL="342900" lvl="1" indent="-342900" algn="just" defTabSz="914400"/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Certain transfers in substance considered as finance lease under Ind AS                    </a:t>
            </a:r>
          </a:p>
          <a:p>
            <a:pPr marL="342900" lvl="1" indent="-342900" algn="just" defTabSz="914400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XYZ Ltd has given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Machinery on lease for 10 years and at the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end of the lease, lessee has option to purchase machinery at agreed price. </a:t>
            </a:r>
          </a:p>
          <a:p>
            <a:pPr marL="342900" lvl="1" indent="-342900" algn="just" defTabSz="914400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XYZ accounted this asset in its books as  fixed asset and recognises lease rentals every  month treating this as operating lease.</a:t>
            </a:r>
          </a:p>
          <a:p>
            <a:pPr marL="342900" lvl="1" indent="-342900" algn="just" defTabSz="914400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Is treatment is correct?</a:t>
            </a:r>
          </a:p>
          <a:p>
            <a:pPr marL="342900" lvl="1" indent="-342900" algn="just" defTabSz="914400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No, The lessee uses machinery for  whole or substantial period of the machinery and hence, it is to be treated as Finance lease at the inception itself.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7548" y="0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Substance over </a:t>
            </a:r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form</a:t>
            </a:r>
            <a:endParaRPr lang="en-US" sz="28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1" cy="4463422"/>
          </a:xfrm>
        </p:spPr>
        <p:txBody>
          <a:bodyPr>
            <a:noAutofit/>
          </a:bodyPr>
          <a:lstStyle/>
          <a:p>
            <a:pPr marL="0" lvl="1" indent="0" algn="just" defTabSz="914400"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Measurement of interest at Effective Interest Rate  </a:t>
            </a:r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rather than the </a:t>
            </a:r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contracted rate to recognise interest income and expense</a:t>
            </a:r>
          </a:p>
          <a:p>
            <a:pPr marL="342900" lvl="1" indent="-342900" algn="just" defTabSz="914400"/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company issues bond of </a:t>
            </a:r>
            <a:r>
              <a:rPr lang="en-I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100 carrying interest rate at 10% to be redeemed at </a:t>
            </a:r>
            <a:r>
              <a:rPr lang="en-I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110 after five years.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Presently , interest expense recognised at </a:t>
            </a:r>
            <a:r>
              <a:rPr lang="en-I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 per year and </a:t>
            </a:r>
            <a:r>
              <a:rPr lang="en-I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 premium paid at the time of redemption recognised in the year of redemption (though some companies amortise this </a:t>
            </a:r>
            <a:r>
              <a:rPr lang="en-I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 over the five year term on straight line basis)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7548" y="0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Substance over </a:t>
            </a:r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form</a:t>
            </a:r>
            <a:endParaRPr lang="en-US" sz="28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29237" y="1219200"/>
            <a:ext cx="8077199" cy="4463422"/>
          </a:xfrm>
        </p:spPr>
        <p:txBody>
          <a:bodyPr>
            <a:normAutofit/>
          </a:bodyPr>
          <a:lstStyle/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 Ind AS, interest rate is recomputed to recognise </a:t>
            </a:r>
            <a:r>
              <a:rPr lang="en-I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 premium payable at the end of the term of the bond.  Accordingly, interest is recognised every year, at the effective rate of 11.43%</a:t>
            </a:r>
          </a:p>
          <a:p>
            <a:pPr marL="0" lvl="1" indent="0" algn="just" defTabSz="914400">
              <a:buNone/>
            </a:pP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 defTabSz="914400">
              <a:buNone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Implications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TDS</a:t>
            </a:r>
          </a:p>
          <a:p>
            <a:pPr marL="342900" lvl="1" indent="-342900" algn="just" defTabSz="91440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 on account of change in Book Profit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804" y="76200"/>
            <a:ext cx="706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Time value of money as a measurement basis</a:t>
            </a:r>
          </a:p>
        </p:txBody>
      </p:sp>
    </p:spTree>
    <p:extLst>
      <p:ext uri="{BB962C8B-B14F-4D97-AF65-F5344CB8AC3E}">
        <p14:creationId xmlns:p14="http://schemas.microsoft.com/office/powerpoint/2010/main" val="28971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9821" y="13647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Greater use of Fair Value (FV) as Measurement Basis</a:t>
            </a:r>
            <a:endParaRPr lang="en-IN" altLang="en-US" b="1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/>
              <a:t>fair value - </a:t>
            </a:r>
            <a:r>
              <a:rPr lang="en-IN" i="1" dirty="0"/>
              <a:t>Fair value </a:t>
            </a:r>
            <a:r>
              <a:rPr lang="en-IN" dirty="0"/>
              <a:t>is the price that would be received to sell an asset or paid to transfer a liability in an orderly transaction between market participants at the measurement date.</a:t>
            </a:r>
            <a:endParaRPr lang="en-IN" altLang="en-US" b="1" dirty="0" smtClean="0">
              <a:solidFill>
                <a:srgbClr val="FF0000"/>
              </a:solidFill>
            </a:endParaRPr>
          </a:p>
          <a:p>
            <a:endParaRPr lang="en-IN" altLang="en-US" b="1" dirty="0">
              <a:solidFill>
                <a:srgbClr val="FF0000"/>
              </a:solidFill>
            </a:endParaRPr>
          </a:p>
          <a:p>
            <a:r>
              <a:rPr lang="en-IN" altLang="en-US" dirty="0"/>
              <a:t>Certain investments (e.g., held for trading in normal course of business) required under Ind AS to be measured at FV and changes in FV</a:t>
            </a:r>
            <a:r>
              <a:rPr lang="en-IN" altLang="en-US" dirty="0">
                <a:solidFill>
                  <a:srgbClr val="0070C0"/>
                </a:solidFill>
              </a:rPr>
              <a:t>, gains and losses</a:t>
            </a:r>
            <a:r>
              <a:rPr lang="en-IN" altLang="en-US" dirty="0"/>
              <a:t>, recognised in profit or loss.</a:t>
            </a:r>
            <a:endParaRPr lang="en-IN" altLang="en-US" b="1" dirty="0" smtClean="0">
              <a:solidFill>
                <a:srgbClr val="FF0000"/>
              </a:solidFill>
            </a:endParaRPr>
          </a:p>
          <a:p>
            <a:endParaRPr lang="en-IN" altLang="en-US" b="1" dirty="0" smtClean="0"/>
          </a:p>
          <a:p>
            <a:r>
              <a:rPr lang="en-IN" altLang="en-US" dirty="0"/>
              <a:t>Presently, </a:t>
            </a:r>
            <a:r>
              <a:rPr lang="en-IN" altLang="en-US" dirty="0">
                <a:solidFill>
                  <a:srgbClr val="0070C0"/>
                </a:solidFill>
              </a:rPr>
              <a:t>only</a:t>
            </a:r>
            <a:r>
              <a:rPr lang="en-IN" altLang="en-US" dirty="0"/>
              <a:t> FV changes resulting in </a:t>
            </a:r>
            <a:r>
              <a:rPr lang="en-IN" altLang="en-US" dirty="0">
                <a:solidFill>
                  <a:srgbClr val="0070C0"/>
                </a:solidFill>
              </a:rPr>
              <a:t>losses</a:t>
            </a:r>
            <a:r>
              <a:rPr lang="en-IN" altLang="en-US" dirty="0"/>
              <a:t> recognised in profit or loss; gains ignored </a:t>
            </a:r>
            <a:endParaRPr lang="en-IN" altLang="en-US" dirty="0" smtClean="0">
              <a:solidFill>
                <a:srgbClr val="FF0000"/>
              </a:solidFill>
            </a:endParaRPr>
          </a:p>
          <a:p>
            <a:endParaRPr lang="en-IN" altLang="en-US" dirty="0" smtClean="0"/>
          </a:p>
          <a:p>
            <a:r>
              <a:rPr lang="en-IN" altLang="en-US" dirty="0" smtClean="0"/>
              <a:t>Implications:</a:t>
            </a:r>
          </a:p>
          <a:p>
            <a:pPr lvl="1"/>
            <a:r>
              <a:rPr lang="en-IN" altLang="en-US" dirty="0" smtClean="0"/>
              <a:t>MAT implications on Book 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97700" y="65151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AE1318-5D12-41F6-99C3-FB2DC61B1B3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Fair Value (Contd.)</a:t>
            </a:r>
            <a:endParaRPr lang="en-IN" altLang="en-US" b="1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IN" altLang="en-US" dirty="0" smtClean="0"/>
              <a:t>Service Concession Arrangement, e.g.,  Build-Operate-Transfer arrangement of a road</a:t>
            </a:r>
          </a:p>
          <a:p>
            <a:endParaRPr lang="en-IN" altLang="en-US" dirty="0" smtClean="0"/>
          </a:p>
          <a:p>
            <a:pPr lvl="1"/>
            <a:r>
              <a:rPr lang="en-IN" altLang="en-US" dirty="0"/>
              <a:t>Revenue is required to be recognised at FV of the construction services rendered during construction period</a:t>
            </a:r>
            <a:endParaRPr lang="en-IN" altLang="en-US" dirty="0" smtClean="0">
              <a:solidFill>
                <a:srgbClr val="FF0000"/>
              </a:solidFill>
            </a:endParaRPr>
          </a:p>
          <a:p>
            <a:pPr lvl="1"/>
            <a:r>
              <a:rPr lang="en-IN" altLang="en-US" dirty="0"/>
              <a:t>Even though actual receipts start when the road is put under operation, i.e., toll is collected</a:t>
            </a:r>
            <a:endParaRPr lang="en-IN" altLang="en-US" dirty="0" smtClean="0">
              <a:solidFill>
                <a:srgbClr val="FF0000"/>
              </a:solidFill>
            </a:endParaRPr>
          </a:p>
          <a:p>
            <a:endParaRPr lang="en-IN" altLang="en-US" dirty="0" smtClean="0"/>
          </a:p>
          <a:p>
            <a:r>
              <a:rPr lang="en-IN" altLang="en-US" dirty="0" smtClean="0"/>
              <a:t>Implications:</a:t>
            </a:r>
          </a:p>
          <a:p>
            <a:pPr lvl="1"/>
            <a:r>
              <a:rPr lang="en-IN" altLang="en-US" dirty="0" smtClean="0"/>
              <a:t>Should the income be taxed during construction period?</a:t>
            </a:r>
          </a:p>
          <a:p>
            <a:pPr lvl="1"/>
            <a:r>
              <a:rPr lang="en-IN" altLang="en-US" dirty="0" smtClean="0"/>
              <a:t>MAT implications on Book 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97700" y="65151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B4501-8458-49C9-96D2-762CA14611A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407275" cy="808037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How to arrive at fair value?</a:t>
            </a:r>
            <a:endParaRPr lang="en-IN" altLang="en-US" b="1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There are various approaches for arriving at fair values. Namely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Cost approach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Market approach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Income approach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An enterprise should select the method which suits to its business environment from sustainability point of view. </a:t>
            </a:r>
            <a:endParaRPr lang="en-IN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97700" y="65151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4F15EF-9D1A-41C6-809C-A5A14BAD3267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2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1" cy="5181600"/>
          </a:xfrm>
        </p:spPr>
        <p:txBody>
          <a:bodyPr>
            <a:normAutofit/>
          </a:bodyPr>
          <a:lstStyle/>
          <a:p>
            <a:pPr algn="just"/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 approach and concept of useful life of charging depreciation</a:t>
            </a:r>
          </a:p>
          <a:p>
            <a:pPr lvl="1" algn="just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 AS require depreciation to be charged on significant parts of a fixed asset where useful lives of the parts and the remaining asset are different</a:t>
            </a:r>
          </a:p>
          <a:p>
            <a:pPr lvl="2" algn="just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Presently, depreciation required to be charged on the complete asset at a single rate</a:t>
            </a:r>
          </a:p>
          <a:p>
            <a:pPr lvl="2" algn="just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 AS also confer primacy to useful life concept for charging depreciation, rather than statutory minimum depreciation concept hitherto followed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Implications: MAT on Book Profit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IN" dirty="0" smtClean="0"/>
          </a:p>
          <a:p>
            <a:endParaRPr lang="en-IN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93034" y="152400"/>
            <a:ext cx="4913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Other significant differences</a:t>
            </a:r>
          </a:p>
        </p:txBody>
      </p:sp>
    </p:spTree>
    <p:extLst>
      <p:ext uri="{BB962C8B-B14F-4D97-AF65-F5344CB8AC3E}">
        <p14:creationId xmlns:p14="http://schemas.microsoft.com/office/powerpoint/2010/main" val="369250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3" y="914400"/>
            <a:ext cx="8456468" cy="44665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Book Antiqua" panose="02040602050305030304" pitchFamily="18" charset="0"/>
              </a:rPr>
              <a:t>To Understand over view of Ind 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Book Antiqua" panose="02040602050305030304" pitchFamily="18" charset="0"/>
              </a:rPr>
              <a:t>Road map and its applicability to various sectors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Book Antiqua" panose="02040602050305030304" pitchFamily="18" charset="0"/>
              </a:rPr>
              <a:t>Why Ind 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Book Antiqua" panose="02040602050305030304" pitchFamily="18" charset="0"/>
              </a:rPr>
              <a:t>Salient features of  Ind 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err="1" smtClean="0">
                <a:latin typeface="Book Antiqua" panose="02040602050305030304" pitchFamily="18" charset="0"/>
              </a:rPr>
              <a:t>Ind</a:t>
            </a:r>
            <a:r>
              <a:rPr lang="en-IN" sz="2800" dirty="0" smtClean="0">
                <a:latin typeface="Book Antiqua" panose="02040602050305030304" pitchFamily="18" charset="0"/>
              </a:rPr>
              <a:t> AS transition impact to business decisions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Book Antiqua" panose="02040602050305030304" pitchFamily="18" charset="0"/>
              </a:rPr>
              <a:t>Major changes of Ind AS after transition </a:t>
            </a:r>
            <a:endParaRPr lang="en-IN" sz="2000" dirty="0" smtClean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932" y="1255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/>
              <a:t>Objective of the session</a:t>
            </a:r>
          </a:p>
          <a:p>
            <a:pPr algn="ctr"/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5160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302250"/>
          </a:xfrm>
        </p:spPr>
        <p:txBody>
          <a:bodyPr>
            <a:normAutofit/>
          </a:bodyPr>
          <a:lstStyle/>
          <a:p>
            <a:pPr algn="just"/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Effects of Changes in Foreign Exchange Rates</a:t>
            </a:r>
          </a:p>
          <a:p>
            <a:pPr lvl="1" algn="just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 AS based on ‘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functional currency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 concept, existing AS is not</a:t>
            </a:r>
          </a:p>
          <a:p>
            <a:pPr lvl="2" algn="just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functional currency of an entity other than INR, impact on profit or loss different from existing AS</a:t>
            </a:r>
          </a:p>
          <a:p>
            <a:pPr lvl="2" algn="just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Consequential tax impact</a:t>
            </a: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transiting 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Ind AS, option of capitalising/deferring foreign exchange differences under existing AS no longer available,</a:t>
            </a:r>
          </a:p>
          <a:p>
            <a:pPr lvl="1" algn="just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Such differences would be recognised in profit or loss</a:t>
            </a:r>
          </a:p>
          <a:p>
            <a:pPr algn="just"/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Implications: Consequential tax impact on Book Profit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3034" y="152400"/>
            <a:ext cx="4913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Other significant differences</a:t>
            </a:r>
          </a:p>
        </p:txBody>
      </p:sp>
    </p:spTree>
    <p:extLst>
      <p:ext uri="{BB962C8B-B14F-4D97-AF65-F5344CB8AC3E}">
        <p14:creationId xmlns:p14="http://schemas.microsoft.com/office/powerpoint/2010/main" val="19846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5B6CA-C097-468E-A130-7D81FF81AFB7}" type="slidenum">
              <a:rPr lang="en-US" smtClean="0"/>
              <a:pPr>
                <a:defRPr/>
              </a:pPr>
              <a:t>31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137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Comparative Summary of Indian Accounting Standards &amp; </a:t>
            </a:r>
            <a:r>
              <a:rPr lang="en-US" altLang="en-US" dirty="0" err="1" smtClean="0"/>
              <a:t>IFRS</a:t>
            </a:r>
            <a:endParaRPr lang="en-US" altLang="en-US" dirty="0" smtClean="0"/>
          </a:p>
        </p:txBody>
      </p:sp>
      <p:graphicFrame>
        <p:nvGraphicFramePr>
          <p:cNvPr id="2771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10526"/>
              </p:ext>
            </p:extLst>
          </p:nvPr>
        </p:nvGraphicFramePr>
        <p:xfrm>
          <a:off x="533400" y="1447800"/>
          <a:ext cx="8297861" cy="4608512"/>
        </p:xfrm>
        <a:graphic>
          <a:graphicData uri="http://schemas.openxmlformats.org/drawingml/2006/table">
            <a:tbl>
              <a:tblPr/>
              <a:tblGrid>
                <a:gridCol w="980813"/>
                <a:gridCol w="980813"/>
                <a:gridCol w="2339847"/>
                <a:gridCol w="1346213"/>
                <a:gridCol w="2650175"/>
              </a:tblGrid>
              <a:tr h="749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L="91444" marR="91444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Existing Indian Standard</a:t>
                      </a:r>
                    </a:p>
                  </a:txBody>
                  <a:tcPr marL="91444" marR="91444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No.</a:t>
                      </a:r>
                    </a:p>
                  </a:txBody>
                  <a:tcPr marL="91444" marR="91444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</a:txBody>
                  <a:tcPr marL="91444" marR="91444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1078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444" marR="9144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Disclosure of Accounting Policies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Presentation of Financial Statements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444" marR="9144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Valuation of Inventories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Inventories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1444" marR="9144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3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Cash Flow Statements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7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Statements of Cash Flows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1444" marR="9144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4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Events Occurring after the Balance Sheet Date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Events after the Reporting Period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5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EBC00-0A08-41C0-9899-9B354D112A01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8213"/>
              </p:ext>
            </p:extLst>
          </p:nvPr>
        </p:nvGraphicFramePr>
        <p:xfrm>
          <a:off x="623247" y="1371600"/>
          <a:ext cx="8153401" cy="4462537"/>
        </p:xfrm>
        <a:graphic>
          <a:graphicData uri="http://schemas.openxmlformats.org/drawingml/2006/table">
            <a:tbl>
              <a:tblPr/>
              <a:tblGrid>
                <a:gridCol w="811039"/>
                <a:gridCol w="811039"/>
                <a:gridCol w="2815596"/>
                <a:gridCol w="1148972"/>
                <a:gridCol w="2566755"/>
              </a:tblGrid>
              <a:tr h="82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1920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Net Profit or Loss for the Period, Prior Period Items and Changes in Accounting Policies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Accounting Policies, Changes in Accounting Estimates and Errors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Depreciation Accounting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Construction Contracts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Revenue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39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4AD62-06F6-446F-A905-14D05D4D032F}" type="slidenum">
              <a:rPr lang="en-US" smtClean="0"/>
              <a:pPr>
                <a:defRPr/>
              </a:pPr>
              <a:t>33</a:t>
            </a:fld>
            <a:endParaRPr lang="en-US" dirty="0" smtClean="0"/>
          </a:p>
        </p:txBody>
      </p:sp>
      <p:graphicFrame>
        <p:nvGraphicFramePr>
          <p:cNvPr id="2973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78621"/>
              </p:ext>
            </p:extLst>
          </p:nvPr>
        </p:nvGraphicFramePr>
        <p:xfrm>
          <a:off x="609198" y="1447800"/>
          <a:ext cx="8170862" cy="4462216"/>
        </p:xfrm>
        <a:graphic>
          <a:graphicData uri="http://schemas.openxmlformats.org/drawingml/2006/table">
            <a:tbl>
              <a:tblPr/>
              <a:tblGrid>
                <a:gridCol w="961725"/>
                <a:gridCol w="961725"/>
                <a:gridCol w="2467363"/>
                <a:gridCol w="1154678"/>
                <a:gridCol w="2625371"/>
              </a:tblGrid>
              <a:tr h="895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895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Revenue Recognition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Revenue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Property, Plant and Equipment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Property, Plant and Equipment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 Effects of Changes in Foreign Exchange Rates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 Effects of Changes in Foreign Exchange Rates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93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4AB14-10E4-49B7-BEDE-154FE9403060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  <p:graphicFrame>
        <p:nvGraphicFramePr>
          <p:cNvPr id="3076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10537"/>
              </p:ext>
            </p:extLst>
          </p:nvPr>
        </p:nvGraphicFramePr>
        <p:xfrm>
          <a:off x="609600" y="1465263"/>
          <a:ext cx="8131175" cy="4773138"/>
        </p:xfrm>
        <a:graphic>
          <a:graphicData uri="http://schemas.openxmlformats.org/drawingml/2006/table">
            <a:tbl>
              <a:tblPr/>
              <a:tblGrid>
                <a:gridCol w="983671"/>
                <a:gridCol w="983671"/>
                <a:gridCol w="2327516"/>
                <a:gridCol w="1145599"/>
                <a:gridCol w="2690718"/>
              </a:tblGrid>
              <a:tr h="822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1920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Accounting for Government Grants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Accounting for Government Grants and Disclosure of Government Assistance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Accounting for Investments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Investment Property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Separate Financial Statements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239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ED1E6-6EB4-4B60-BA0D-1EF19E7570E5}" type="slidenum">
              <a:rPr lang="en-US" smtClean="0"/>
              <a:pPr>
                <a:defRPr/>
              </a:pPr>
              <a:t>35</a:t>
            </a:fld>
            <a:endParaRPr lang="en-US" dirty="0" smtClean="0"/>
          </a:p>
        </p:txBody>
      </p:sp>
      <p:graphicFrame>
        <p:nvGraphicFramePr>
          <p:cNvPr id="3179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583277"/>
              </p:ext>
            </p:extLst>
          </p:nvPr>
        </p:nvGraphicFramePr>
        <p:xfrm>
          <a:off x="686876" y="1524000"/>
          <a:ext cx="7617848" cy="4407368"/>
        </p:xfrm>
        <a:graphic>
          <a:graphicData uri="http://schemas.openxmlformats.org/drawingml/2006/table">
            <a:tbl>
              <a:tblPr/>
              <a:tblGrid>
                <a:gridCol w="901403"/>
                <a:gridCol w="901403"/>
                <a:gridCol w="2539282"/>
                <a:gridCol w="1064906"/>
                <a:gridCol w="2210854"/>
              </a:tblGrid>
              <a:tr h="82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82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Accounting for amalgamations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Business combinations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Employee Benefits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Employee Benefits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Borrowing costs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Borrowing costs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Segment Reporting 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Operating Segments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4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2F3E3-4702-4425-BD43-722C60CD5BB3}" type="slidenum">
              <a:rPr lang="en-US" smtClean="0"/>
              <a:pPr>
                <a:defRPr/>
              </a:pPr>
              <a:t>36</a:t>
            </a:fld>
            <a:endParaRPr lang="en-US" dirty="0" smtClean="0"/>
          </a:p>
        </p:txBody>
      </p:sp>
      <p:graphicFrame>
        <p:nvGraphicFramePr>
          <p:cNvPr id="3281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505397"/>
              </p:ext>
            </p:extLst>
          </p:nvPr>
        </p:nvGraphicFramePr>
        <p:xfrm>
          <a:off x="914400" y="1371600"/>
          <a:ext cx="7696480" cy="3511595"/>
        </p:xfrm>
        <a:graphic>
          <a:graphicData uri="http://schemas.openxmlformats.org/drawingml/2006/table">
            <a:tbl>
              <a:tblPr/>
              <a:tblGrid>
                <a:gridCol w="857865"/>
                <a:gridCol w="857865"/>
                <a:gridCol w="2274773"/>
                <a:gridCol w="1070901"/>
                <a:gridCol w="2635076"/>
              </a:tblGrid>
              <a:tr h="823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896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Related Party Disclosures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Related Party Disclosures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Leases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Leases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Earnings Per Share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33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Earnings Per Share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3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49C6B-4B10-4E36-B20D-9EE2DF34B22A}" type="slidenum">
              <a:rPr lang="en-US" smtClean="0"/>
              <a:pPr>
                <a:defRPr/>
              </a:pPr>
              <a:t>37</a:t>
            </a:fld>
            <a:endParaRPr lang="en-US" dirty="0" smtClean="0"/>
          </a:p>
        </p:txBody>
      </p:sp>
      <p:graphicFrame>
        <p:nvGraphicFramePr>
          <p:cNvPr id="3281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30579"/>
              </p:ext>
            </p:extLst>
          </p:nvPr>
        </p:nvGraphicFramePr>
        <p:xfrm>
          <a:off x="762000" y="1371600"/>
          <a:ext cx="7696480" cy="5212139"/>
        </p:xfrm>
        <a:graphic>
          <a:graphicData uri="http://schemas.openxmlformats.org/drawingml/2006/table">
            <a:tbl>
              <a:tblPr/>
              <a:tblGrid>
                <a:gridCol w="857865"/>
                <a:gridCol w="857865"/>
                <a:gridCol w="2274773"/>
                <a:gridCol w="1070901"/>
                <a:gridCol w="2635076"/>
              </a:tblGrid>
              <a:tr h="823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2779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Consolidated Financial Statements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Consolidated Financial Statements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Separate Financial Statements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Disclosure of Interest in other entities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Accounting for Taxes on Income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Income taxes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35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BE6DC-8DD9-4221-8498-3837D182304C}" type="slidenum">
              <a:rPr lang="en-US" smtClean="0"/>
              <a:pPr>
                <a:defRPr/>
              </a:pPr>
              <a:t>38</a:t>
            </a:fld>
            <a:endParaRPr lang="en-US" dirty="0" smtClean="0"/>
          </a:p>
        </p:txBody>
      </p:sp>
      <p:graphicFrame>
        <p:nvGraphicFramePr>
          <p:cNvPr id="3385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96166"/>
              </p:ext>
            </p:extLst>
          </p:nvPr>
        </p:nvGraphicFramePr>
        <p:xfrm>
          <a:off x="262719" y="1232848"/>
          <a:ext cx="8580436" cy="5361718"/>
        </p:xfrm>
        <a:graphic>
          <a:graphicData uri="http://schemas.openxmlformats.org/drawingml/2006/table">
            <a:tbl>
              <a:tblPr/>
              <a:tblGrid>
                <a:gridCol w="972231"/>
                <a:gridCol w="972231"/>
                <a:gridCol w="2920076"/>
                <a:gridCol w="1150078"/>
                <a:gridCol w="2565820"/>
              </a:tblGrid>
              <a:tr h="1173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L="91448" marR="91448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L="91448" marR="91448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L="91448" marR="91448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1721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Accounting for Investments in Associates in Consolidated Financial Statements 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 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Investments in Associates and Joint Ventures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Joint Arrangements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24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Discontinuing operations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Non Current Assets Held for Sale and Discontinued operations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Interim financial reporting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Interim Financial Reporting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37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3F070-4EAD-4972-8F23-E11434538209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graphicFrame>
        <p:nvGraphicFramePr>
          <p:cNvPr id="3488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47623"/>
              </p:ext>
            </p:extLst>
          </p:nvPr>
        </p:nvGraphicFramePr>
        <p:xfrm>
          <a:off x="676157" y="1600200"/>
          <a:ext cx="7639285" cy="1643402"/>
        </p:xfrm>
        <a:graphic>
          <a:graphicData uri="http://schemas.openxmlformats.org/drawingml/2006/table">
            <a:tbl>
              <a:tblPr/>
              <a:tblGrid>
                <a:gridCol w="874651"/>
                <a:gridCol w="874651"/>
                <a:gridCol w="2860808"/>
                <a:gridCol w="1067274"/>
                <a:gridCol w="1961901"/>
              </a:tblGrid>
              <a:tr h="749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820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Intangible assets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38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Intangible Assets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53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\AppData\Local\Microsoft\Windows\Temporary Internet Files\Content.IE5\RS7Z5WNX\Roa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64" y="706583"/>
            <a:ext cx="8001000" cy="5527962"/>
          </a:xfrm>
          <a:prstGeom prst="rect">
            <a:avLst/>
          </a:prstGeom>
          <a:noFill/>
        </p:spPr>
      </p:pic>
      <p:pic>
        <p:nvPicPr>
          <p:cNvPr id="2051" name="Picture 3" descr="C:\Users\user2\AppData\Local\Microsoft\Windows\Temporary Internet Files\Content.IE5\2TTQYJDG\Map_symbol_location_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395" y="498764"/>
            <a:ext cx="677618" cy="903490"/>
          </a:xfrm>
          <a:prstGeom prst="rect">
            <a:avLst/>
          </a:prstGeom>
          <a:noFill/>
        </p:spPr>
      </p:pic>
      <p:pic>
        <p:nvPicPr>
          <p:cNvPr id="5" name="Picture 3" descr="C:\Users\user2\AppData\Local\Microsoft\Windows\Temporary Internet Files\Content.IE5\2TTQYJDG\Map_symbol_location_0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214" y="1260764"/>
            <a:ext cx="875044" cy="1166725"/>
          </a:xfrm>
          <a:prstGeom prst="rect">
            <a:avLst/>
          </a:prstGeom>
          <a:noFill/>
        </p:spPr>
      </p:pic>
      <p:pic>
        <p:nvPicPr>
          <p:cNvPr id="6" name="Picture 3" descr="C:\Users\user2\AppData\Local\Microsoft\Windows\Temporary Internet Files\Content.IE5\2TTQYJDG\Map_symbol_location_0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6705" y="1717964"/>
            <a:ext cx="937391" cy="1249854"/>
          </a:xfrm>
          <a:prstGeom prst="rect">
            <a:avLst/>
          </a:prstGeom>
          <a:noFill/>
        </p:spPr>
      </p:pic>
      <p:pic>
        <p:nvPicPr>
          <p:cNvPr id="7" name="Picture 3" descr="C:\Users\user2\AppData\Local\Microsoft\Windows\Temporary Internet Files\Content.IE5\2TTQYJDG\Map_symbol_location_0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2832" y="3158835"/>
            <a:ext cx="978955" cy="1305273"/>
          </a:xfrm>
          <a:prstGeom prst="rect">
            <a:avLst/>
          </a:prstGeom>
          <a:noFill/>
        </p:spPr>
      </p:pic>
      <p:pic>
        <p:nvPicPr>
          <p:cNvPr id="8" name="Picture 3" descr="C:\Users\user2\AppData\Local\Microsoft\Windows\Temporary Internet Files\Content.IE5\2TTQYJDG\Map_symbol_location_0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8141" y="4710546"/>
            <a:ext cx="1051691" cy="14022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1" y="872837"/>
            <a:ext cx="252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</a:p>
          <a:p>
            <a:r>
              <a:rPr lang="en-US" dirty="0" smtClean="0"/>
              <a:t>CONCEPT PAPER – 01/04/2011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164282" y="1856510"/>
            <a:ext cx="987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</a:p>
          <a:p>
            <a:r>
              <a:rPr lang="en-US" dirty="0" smtClean="0"/>
              <a:t>MCA RM</a:t>
            </a:r>
          </a:p>
          <a:p>
            <a:r>
              <a:rPr lang="en-US" dirty="0" smtClean="0"/>
              <a:t>01/04/2012</a:t>
            </a:r>
          </a:p>
          <a:p>
            <a:r>
              <a:rPr lang="en-US" dirty="0" smtClean="0"/>
              <a:t>&amp; TASC 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3927764" y="3671455"/>
            <a:ext cx="98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</a:t>
            </a:r>
          </a:p>
          <a:p>
            <a:r>
              <a:rPr lang="en-US" dirty="0" smtClean="0"/>
              <a:t>35 IND AS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737755" y="2286000"/>
            <a:ext cx="98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</a:p>
          <a:p>
            <a:r>
              <a:rPr lang="en-US" dirty="0" smtClean="0"/>
              <a:t>SEBI-CFS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2296391" y="5666510"/>
            <a:ext cx="98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</a:p>
          <a:p>
            <a:r>
              <a:rPr lang="en-US" dirty="0" smtClean="0"/>
              <a:t>SCH VI</a:t>
            </a:r>
            <a:endParaRPr lang="en-IN" dirty="0"/>
          </a:p>
        </p:txBody>
      </p:sp>
      <p:pic>
        <p:nvPicPr>
          <p:cNvPr id="2054" name="Picture 6" descr="C:\Users\user2\AppData\Local\Microsoft\Windows\Temporary Internet Files\Content.IE5\OK0UVG1U\signal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2269" y="720437"/>
            <a:ext cx="2325818" cy="310109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265718" y="1565565"/>
            <a:ext cx="2213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ROADMAP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IND AS  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932" y="1255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Roadmap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5693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C16A1-A3EC-4B36-B420-A841B9218F63}" type="slidenum">
              <a:rPr lang="en-US" smtClean="0"/>
              <a:pPr>
                <a:defRPr/>
              </a:pPr>
              <a:t>40</a:t>
            </a:fld>
            <a:endParaRPr lang="en-US" dirty="0" smtClean="0"/>
          </a:p>
        </p:txBody>
      </p:sp>
      <p:graphicFrame>
        <p:nvGraphicFramePr>
          <p:cNvPr id="3488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62862"/>
              </p:ext>
            </p:extLst>
          </p:nvPr>
        </p:nvGraphicFramePr>
        <p:xfrm>
          <a:off x="306388" y="1322388"/>
          <a:ext cx="8304212" cy="5207512"/>
        </p:xfrm>
        <a:graphic>
          <a:graphicData uri="http://schemas.openxmlformats.org/drawingml/2006/table">
            <a:tbl>
              <a:tblPr/>
              <a:tblGrid>
                <a:gridCol w="950781"/>
                <a:gridCol w="950781"/>
                <a:gridCol w="2821250"/>
                <a:gridCol w="1219200"/>
                <a:gridCol w="2362200"/>
              </a:tblGrid>
              <a:tr h="766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4083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Financial Reporting of Interests in Joint Ventures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Investments in Associates and Joint Ventures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Separate Financial Statements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Joint Arrangements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Disclosure of Interest in other entities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06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BADD1-BD39-46E1-929C-BA6957683E89}" type="slidenum">
              <a:rPr lang="en-US" smtClean="0"/>
              <a:pPr>
                <a:defRPr/>
              </a:pPr>
              <a:t>41</a:t>
            </a:fld>
            <a:endParaRPr lang="en-US" dirty="0" smtClean="0"/>
          </a:p>
        </p:txBody>
      </p:sp>
      <p:graphicFrame>
        <p:nvGraphicFramePr>
          <p:cNvPr id="35913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67561"/>
              </p:ext>
            </p:extLst>
          </p:nvPr>
        </p:nvGraphicFramePr>
        <p:xfrm>
          <a:off x="301625" y="1533525"/>
          <a:ext cx="8461375" cy="4910343"/>
        </p:xfrm>
        <a:graphic>
          <a:graphicData uri="http://schemas.openxmlformats.org/drawingml/2006/table">
            <a:tbl>
              <a:tblPr/>
              <a:tblGrid>
                <a:gridCol w="959082"/>
                <a:gridCol w="959082"/>
                <a:gridCol w="2908795"/>
                <a:gridCol w="1181500"/>
                <a:gridCol w="2452916"/>
              </a:tblGrid>
              <a:tr h="749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694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Impairment of assets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36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Impairment of assets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3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29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Provisions, Contingent Liabilities and Contingent Assets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Provisions, Contingent Liabilities and Contingent Assets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30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Financial Instruments Accounting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Financial Instruments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8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31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Financial Instruments Presentation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32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Financial Instruments – Presentation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1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9C92A-596E-4437-AAA6-A547D372C0A9}" type="slidenum">
              <a:rPr lang="en-US" smtClean="0"/>
              <a:pPr>
                <a:defRPr/>
              </a:pPr>
              <a:t>42</a:t>
            </a:fld>
            <a:endParaRPr lang="en-US" dirty="0" smtClean="0"/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471076"/>
              </p:ext>
            </p:extLst>
          </p:nvPr>
        </p:nvGraphicFramePr>
        <p:xfrm>
          <a:off x="274638" y="1539875"/>
          <a:ext cx="8488362" cy="4810182"/>
        </p:xfrm>
        <a:graphic>
          <a:graphicData uri="http://schemas.openxmlformats.org/drawingml/2006/table">
            <a:tbl>
              <a:tblPr/>
              <a:tblGrid>
                <a:gridCol w="1002217"/>
                <a:gridCol w="1002217"/>
                <a:gridCol w="2251472"/>
                <a:gridCol w="1260199"/>
                <a:gridCol w="2972257"/>
              </a:tblGrid>
              <a:tr h="74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1079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32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Financial Instruments-Disclosures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Financial Instruments: Disclosures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Share based payment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Financial Reporting in hyperinflationary Economies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Exploration for and Evaluation of Mineral Resources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Comparative Summary of Indian Accounting Standards &amp; IFRS</a:t>
            </a:r>
          </a:p>
        </p:txBody>
      </p:sp>
    </p:spTree>
    <p:extLst>
      <p:ext uri="{BB962C8B-B14F-4D97-AF65-F5344CB8AC3E}">
        <p14:creationId xmlns:p14="http://schemas.microsoft.com/office/powerpoint/2010/main" val="16273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52032-61BB-46E4-AE4D-38138A72F1A7}" type="slidenum">
              <a:rPr lang="en-US" smtClean="0"/>
              <a:pPr>
                <a:defRPr/>
              </a:pPr>
              <a:t>43</a:t>
            </a:fld>
            <a:endParaRPr lang="en-US" dirty="0" smtClean="0"/>
          </a:p>
        </p:txBody>
      </p:sp>
      <p:graphicFrame>
        <p:nvGraphicFramePr>
          <p:cNvPr id="3897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83029"/>
              </p:ext>
            </p:extLst>
          </p:nvPr>
        </p:nvGraphicFramePr>
        <p:xfrm>
          <a:off x="261938" y="1417638"/>
          <a:ext cx="8501062" cy="4737127"/>
        </p:xfrm>
        <a:graphic>
          <a:graphicData uri="http://schemas.openxmlformats.org/drawingml/2006/table">
            <a:tbl>
              <a:tblPr/>
              <a:tblGrid>
                <a:gridCol w="783057"/>
                <a:gridCol w="783057"/>
                <a:gridCol w="2706440"/>
                <a:gridCol w="1221895"/>
                <a:gridCol w="3006613"/>
              </a:tblGrid>
              <a:tr h="82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1005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26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Accounting and Reporting of Retirement Benefit Plans*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41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Agriculture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Insurance Contracts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101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First Time Adoption of Indian Accounting Standards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13469-6060-45B1-BAA3-9A2C20B7F383}" type="slidenum">
              <a:rPr lang="en-US" smtClean="0"/>
              <a:pPr>
                <a:defRPr/>
              </a:pPr>
              <a:t>44</a:t>
            </a:fld>
            <a:endParaRPr lang="en-US" dirty="0" smtClean="0"/>
          </a:p>
        </p:txBody>
      </p:sp>
      <p:graphicFrame>
        <p:nvGraphicFramePr>
          <p:cNvPr id="3897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83173"/>
              </p:ext>
            </p:extLst>
          </p:nvPr>
        </p:nvGraphicFramePr>
        <p:xfrm>
          <a:off x="692688" y="1600200"/>
          <a:ext cx="7606224" cy="2907756"/>
        </p:xfrm>
        <a:graphic>
          <a:graphicData uri="http://schemas.openxmlformats.org/drawingml/2006/table">
            <a:tbl>
              <a:tblPr/>
              <a:tblGrid>
                <a:gridCol w="700631"/>
                <a:gridCol w="700631"/>
                <a:gridCol w="2421555"/>
                <a:gridCol w="1093276"/>
                <a:gridCol w="2690131"/>
              </a:tblGrid>
              <a:tr h="822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 No.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Indian Standard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Ind-AS No.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Regulatory Deferral Accounts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 AS 113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Fair Value Measurement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-1137"/>
            <a:ext cx="8534400" cy="1143000"/>
          </a:xfrm>
          <a:prstGeom prst="rect">
            <a:avLst/>
          </a:prstGeom>
        </p:spPr>
        <p:txBody>
          <a:bodyPr/>
          <a:lstStyle>
            <a:lvl1pPr algn="ctr" defTabSz="71108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Comparative Summary of Indian Accounting Standards &amp; IFRS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7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036" y="4724399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rgbClr val="0070C0"/>
                </a:solidFill>
              </a:rPr>
              <a:t>Transition to Ind AS</a:t>
            </a:r>
            <a:endParaRPr lang="en-I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524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Transition to </a:t>
            </a:r>
            <a:r>
              <a:rPr lang="en-US" sz="2800" b="1" dirty="0" err="1" smtClean="0">
                <a:latin typeface="Book Antiqua" panose="02040602050305030304" pitchFamily="18" charset="0"/>
                <a:cs typeface="Times New Roman" pitchFamily="18" charset="0"/>
              </a:rPr>
              <a:t>Ind</a:t>
            </a:r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 AS</a:t>
            </a:r>
            <a:endParaRPr lang="en-US" sz="28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7620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An entity shall prepare and present an </a:t>
            </a:r>
            <a:r>
              <a:rPr lang="en-IN" i="1" dirty="0"/>
              <a:t>opening Ind AS Balance Sheet </a:t>
            </a:r>
            <a:r>
              <a:rPr lang="en-IN" dirty="0"/>
              <a:t>at the </a:t>
            </a:r>
            <a:r>
              <a:rPr lang="en-IN" i="1" dirty="0"/>
              <a:t>date of </a:t>
            </a:r>
            <a:r>
              <a:rPr lang="en-IN" i="1" dirty="0" smtClean="0"/>
              <a:t>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An entity shall use the same accounting policies in its opening Ind AS Balance Sheet and throughout all periods presented in its first Ind AS financial </a:t>
            </a:r>
            <a:r>
              <a:rPr lang="en-IN" b="1" dirty="0" smtClean="0"/>
              <a:t>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Use same accounting </a:t>
            </a:r>
            <a:r>
              <a:rPr lang="en-IN" dirty="0"/>
              <a:t>policies </a:t>
            </a:r>
            <a:r>
              <a:rPr lang="en-IN" dirty="0" smtClean="0"/>
              <a:t> and recognize resulting differences in retained 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An entity’s first Ind AS </a:t>
            </a:r>
            <a:r>
              <a:rPr lang="en-IN" dirty="0" smtClean="0"/>
              <a:t> FS  shall </a:t>
            </a:r>
            <a:r>
              <a:rPr lang="en-IN" dirty="0"/>
              <a:t>include </a:t>
            </a:r>
            <a:r>
              <a:rPr lang="en-IN" dirty="0" smtClean="0"/>
              <a:t>reconciliations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fair </a:t>
            </a:r>
            <a:r>
              <a:rPr lang="en-IN" b="1" dirty="0" smtClean="0"/>
              <a:t>value - </a:t>
            </a:r>
            <a:r>
              <a:rPr lang="en-IN" i="1" dirty="0" smtClean="0"/>
              <a:t>Fair </a:t>
            </a:r>
            <a:r>
              <a:rPr lang="en-IN" i="1" dirty="0"/>
              <a:t>value </a:t>
            </a:r>
            <a:r>
              <a:rPr lang="en-IN" dirty="0"/>
              <a:t>is the price that would be received to sell an asset or paid to transfer a liability in an orderly transaction between market participants at the measurement </a:t>
            </a:r>
            <a:r>
              <a:rPr lang="en-IN" dirty="0" smtClean="0"/>
              <a:t>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70C0"/>
                </a:solidFill>
              </a:rPr>
              <a:t>Schedule III format of FS for </a:t>
            </a:r>
            <a:r>
              <a:rPr lang="en-IN" dirty="0" err="1" smtClean="0">
                <a:solidFill>
                  <a:srgbClr val="0070C0"/>
                </a:solidFill>
              </a:rPr>
              <a:t>Ind</a:t>
            </a:r>
            <a:r>
              <a:rPr lang="en-IN" dirty="0" smtClean="0">
                <a:solidFill>
                  <a:srgbClr val="0070C0"/>
                </a:solidFill>
              </a:rPr>
              <a:t> AS changed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4924" y="914400"/>
            <a:ext cx="8294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An entity shall in its </a:t>
            </a:r>
            <a:r>
              <a:rPr lang="en-IN" dirty="0">
                <a:solidFill>
                  <a:srgbClr val="0070C0"/>
                </a:solidFill>
              </a:rPr>
              <a:t>opening Ind A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IN" dirty="0"/>
              <a:t> Balance Sheet:</a:t>
            </a:r>
          </a:p>
          <a:p>
            <a:r>
              <a:rPr lang="en-IN" dirty="0"/>
              <a:t> </a:t>
            </a:r>
          </a:p>
          <a:p>
            <a:pPr marL="800100" lvl="1" indent="-342900">
              <a:buAutoNum type="alphaLcParenBoth"/>
            </a:pPr>
            <a:r>
              <a:rPr lang="en-IN" dirty="0" smtClean="0"/>
              <a:t>recognise </a:t>
            </a:r>
            <a:r>
              <a:rPr lang="en-IN" dirty="0" smtClean="0">
                <a:solidFill>
                  <a:srgbClr val="0070C0"/>
                </a:solidFill>
              </a:rPr>
              <a:t>all assets and liabilities </a:t>
            </a:r>
            <a:r>
              <a:rPr lang="en-IN" dirty="0" smtClean="0"/>
              <a:t>whose </a:t>
            </a:r>
            <a:r>
              <a:rPr lang="en-IN" dirty="0"/>
              <a:t>recognition is required </a:t>
            </a:r>
            <a:r>
              <a:rPr lang="en-IN" dirty="0" smtClean="0"/>
              <a:t>by Ind ASs;</a:t>
            </a:r>
          </a:p>
          <a:p>
            <a:pPr marL="800100" lvl="1" indent="-342900">
              <a:buAutoNum type="alphaLcParenBoth"/>
            </a:pPr>
            <a:endParaRPr lang="en-IN" dirty="0"/>
          </a:p>
          <a:p>
            <a:pPr marL="800100" lvl="1" indent="-342900">
              <a:buAutoNum type="alphaLcParenBoth"/>
            </a:pPr>
            <a:r>
              <a:rPr lang="en-IN" dirty="0" smtClean="0">
                <a:solidFill>
                  <a:srgbClr val="0070C0"/>
                </a:solidFill>
              </a:rPr>
              <a:t>not </a:t>
            </a:r>
            <a:r>
              <a:rPr lang="en-IN" dirty="0"/>
              <a:t>recognise items as assets or liabilities if Ind ASs </a:t>
            </a:r>
            <a:r>
              <a:rPr lang="en-IN" dirty="0">
                <a:solidFill>
                  <a:srgbClr val="0070C0"/>
                </a:solidFill>
              </a:rPr>
              <a:t>do not permit </a:t>
            </a:r>
            <a:r>
              <a:rPr lang="en-IN" dirty="0"/>
              <a:t>such </a:t>
            </a:r>
            <a:r>
              <a:rPr lang="en-IN" dirty="0" smtClean="0"/>
              <a:t>recognition;</a:t>
            </a:r>
          </a:p>
          <a:p>
            <a:pPr marL="800100" lvl="1" indent="-342900">
              <a:buAutoNum type="alphaLcParenBoth"/>
            </a:pPr>
            <a:endParaRPr lang="en-IN" dirty="0"/>
          </a:p>
          <a:p>
            <a:pPr marL="800100" lvl="1" indent="-342900">
              <a:buAutoNum type="alphaLcParenBoth"/>
            </a:pPr>
            <a:r>
              <a:rPr lang="en-IN" dirty="0" smtClean="0">
                <a:solidFill>
                  <a:srgbClr val="0070C0"/>
                </a:solidFill>
              </a:rPr>
              <a:t>reclassify</a:t>
            </a:r>
            <a:r>
              <a:rPr lang="en-IN" dirty="0" smtClean="0"/>
              <a:t> </a:t>
            </a:r>
            <a:r>
              <a:rPr lang="en-IN" dirty="0"/>
              <a:t>items that it recognised in accordance with previous GAAP as one type of asset, liability or component of equity, but are a </a:t>
            </a:r>
            <a:r>
              <a:rPr lang="en-IN" dirty="0">
                <a:solidFill>
                  <a:srgbClr val="00B0F0"/>
                </a:solidFill>
              </a:rPr>
              <a:t>different</a:t>
            </a:r>
            <a:r>
              <a:rPr lang="en-IN" dirty="0"/>
              <a:t> type of asset, liability or component of equity in accordance with Ind ASs; </a:t>
            </a:r>
            <a:r>
              <a:rPr lang="en-IN" dirty="0" smtClean="0"/>
              <a:t>and</a:t>
            </a:r>
          </a:p>
          <a:p>
            <a:pPr marL="800100" lvl="1" indent="-342900">
              <a:buAutoNum type="alphaLcParenBoth"/>
            </a:pPr>
            <a:endParaRPr lang="en-IN" dirty="0"/>
          </a:p>
          <a:p>
            <a:pPr marL="800100" lvl="1" indent="-342900">
              <a:buAutoNum type="alphaLcParenBoth"/>
            </a:pPr>
            <a:r>
              <a:rPr lang="en-IN" dirty="0" smtClean="0"/>
              <a:t>apply </a:t>
            </a:r>
            <a:r>
              <a:rPr lang="en-IN" dirty="0"/>
              <a:t>Ind ASs in </a:t>
            </a:r>
            <a:r>
              <a:rPr lang="en-IN" dirty="0">
                <a:solidFill>
                  <a:srgbClr val="0070C0"/>
                </a:solidFill>
              </a:rPr>
              <a:t>measuring</a:t>
            </a:r>
            <a:r>
              <a:rPr lang="en-IN" dirty="0"/>
              <a:t> </a:t>
            </a:r>
            <a:r>
              <a:rPr lang="en-IN" dirty="0">
                <a:solidFill>
                  <a:srgbClr val="0070C0"/>
                </a:solidFill>
              </a:rPr>
              <a:t>all</a:t>
            </a:r>
            <a:r>
              <a:rPr lang="en-IN" dirty="0"/>
              <a:t> recognised assets and </a:t>
            </a:r>
            <a:r>
              <a:rPr lang="en-IN" dirty="0" smtClean="0"/>
              <a:t>liabilities.</a:t>
            </a:r>
          </a:p>
          <a:p>
            <a:endParaRPr lang="en-IN" dirty="0" smtClean="0"/>
          </a:p>
          <a:p>
            <a:r>
              <a:rPr lang="en-IN" dirty="0" smtClean="0"/>
              <a:t>Transition FS includes Balance sheet for three years, PL statements and Cash flow for two years and changes in equity </a:t>
            </a:r>
          </a:p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57200" y="1524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Transition to </a:t>
            </a:r>
            <a:r>
              <a:rPr lang="en-US" sz="2800" b="1" dirty="0" err="1" smtClean="0">
                <a:latin typeface="Book Antiqua" panose="02040602050305030304" pitchFamily="18" charset="0"/>
                <a:cs typeface="Times New Roman" pitchFamily="18" charset="0"/>
              </a:rPr>
              <a:t>Ind</a:t>
            </a:r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 AS</a:t>
            </a:r>
            <a:endParaRPr lang="en-US" sz="28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2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0" y="59307"/>
            <a:ext cx="3667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/>
              <a:t>Mandatory Exemptions</a:t>
            </a: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385779" y="9144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An entity shall apply the following exceptions:</a:t>
            </a:r>
          </a:p>
          <a:p>
            <a:endParaRPr lang="en-IN" dirty="0"/>
          </a:p>
          <a:p>
            <a:pPr marL="342900" indent="-342900">
              <a:buAutoNum type="alphaLcParenBoth"/>
            </a:pPr>
            <a:r>
              <a:rPr lang="en-IN" dirty="0" err="1" smtClean="0"/>
              <a:t>derecognition</a:t>
            </a:r>
            <a:r>
              <a:rPr lang="en-IN" dirty="0" smtClean="0"/>
              <a:t> </a:t>
            </a:r>
            <a:r>
              <a:rPr lang="en-IN" dirty="0"/>
              <a:t>of financial assets and financial liabilities  </a:t>
            </a:r>
            <a:endParaRPr lang="en-IN" dirty="0" smtClean="0"/>
          </a:p>
          <a:p>
            <a:pPr marL="342900" indent="-342900">
              <a:buAutoNum type="alphaLcParenBoth"/>
            </a:pPr>
            <a:endParaRPr lang="en-IN" dirty="0"/>
          </a:p>
          <a:p>
            <a:pPr marL="342900" indent="-342900">
              <a:buAutoNum type="alphaLcParenBoth"/>
            </a:pPr>
            <a:r>
              <a:rPr lang="en-IN" dirty="0" smtClean="0"/>
              <a:t>hedge accounting</a:t>
            </a:r>
          </a:p>
          <a:p>
            <a:pPr marL="342900" indent="-342900">
              <a:buAutoNum type="alphaLcParenBoth"/>
            </a:pPr>
            <a:endParaRPr lang="en-IN" dirty="0" smtClean="0"/>
          </a:p>
          <a:p>
            <a:pPr marL="342900" indent="-342900">
              <a:buAutoNum type="alphaLcParenBoth"/>
            </a:pPr>
            <a:r>
              <a:rPr lang="en-IN" dirty="0" smtClean="0"/>
              <a:t>non-controlling </a:t>
            </a:r>
            <a:r>
              <a:rPr lang="en-IN" dirty="0"/>
              <a:t>interests </a:t>
            </a:r>
            <a:r>
              <a:rPr lang="en-IN" dirty="0" smtClean="0"/>
              <a:t>;</a:t>
            </a:r>
          </a:p>
          <a:p>
            <a:pPr marL="342900" indent="-342900">
              <a:buAutoNum type="alphaLcParenBoth"/>
            </a:pPr>
            <a:endParaRPr lang="en-IN" dirty="0"/>
          </a:p>
          <a:p>
            <a:pPr marL="342900" indent="-342900">
              <a:buAutoNum type="alphaLcParenBoth"/>
            </a:pPr>
            <a:r>
              <a:rPr lang="en-IN" dirty="0" smtClean="0"/>
              <a:t>classification </a:t>
            </a:r>
            <a:r>
              <a:rPr lang="en-IN" dirty="0"/>
              <a:t>and measurement of financial </a:t>
            </a:r>
            <a:r>
              <a:rPr lang="en-IN" dirty="0" smtClean="0"/>
              <a:t>assets</a:t>
            </a:r>
          </a:p>
          <a:p>
            <a:pPr marL="342900" indent="-342900">
              <a:buAutoNum type="alphaLcParenBoth"/>
            </a:pPr>
            <a:endParaRPr lang="en-IN" dirty="0"/>
          </a:p>
          <a:p>
            <a:pPr marL="342900" indent="-342900">
              <a:buAutoNum type="alphaLcParenBoth"/>
            </a:pPr>
            <a:r>
              <a:rPr lang="en-IN" dirty="0" smtClean="0"/>
              <a:t>impairment </a:t>
            </a:r>
            <a:r>
              <a:rPr lang="en-IN" dirty="0"/>
              <a:t>of financial assets </a:t>
            </a:r>
            <a:endParaRPr lang="en-IN" dirty="0" smtClean="0"/>
          </a:p>
          <a:p>
            <a:pPr marL="342900" indent="-342900">
              <a:buAutoNum type="alphaLcParenBoth"/>
            </a:pPr>
            <a:endParaRPr lang="en-IN" dirty="0"/>
          </a:p>
          <a:p>
            <a:pPr marL="342900" indent="-342900">
              <a:buAutoNum type="alphaLcParenBoth"/>
            </a:pPr>
            <a:r>
              <a:rPr lang="en-IN" dirty="0" smtClean="0"/>
              <a:t>embedded </a:t>
            </a:r>
            <a:r>
              <a:rPr lang="en-IN" dirty="0"/>
              <a:t>derivatives </a:t>
            </a:r>
            <a:r>
              <a:rPr lang="en-IN" dirty="0" smtClean="0"/>
              <a:t>and</a:t>
            </a:r>
            <a:endParaRPr lang="en-IN" dirty="0"/>
          </a:p>
          <a:p>
            <a:pPr marL="342900" indent="-342900">
              <a:buAutoNum type="alphaLcParenBoth"/>
            </a:pPr>
            <a:endParaRPr lang="en-IN" dirty="0"/>
          </a:p>
          <a:p>
            <a:pPr marL="342900" indent="-342900">
              <a:buAutoNum type="alphaLcParenBoth"/>
            </a:pPr>
            <a:r>
              <a:rPr lang="en-IN" dirty="0" smtClean="0"/>
              <a:t>government </a:t>
            </a:r>
            <a:r>
              <a:rPr lang="en-IN" dirty="0"/>
              <a:t>loans </a:t>
            </a:r>
          </a:p>
        </p:txBody>
      </p:sp>
    </p:spTree>
    <p:extLst>
      <p:ext uri="{BB962C8B-B14F-4D97-AF65-F5344CB8AC3E}">
        <p14:creationId xmlns:p14="http://schemas.microsoft.com/office/powerpoint/2010/main" val="41065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41112"/>
            <a:ext cx="3539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Voluntary Exemptions </a:t>
            </a: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38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An entity may elect to use one or more of the following exemptions: </a:t>
            </a:r>
            <a:endParaRPr lang="en-IN" dirty="0" smtClean="0"/>
          </a:p>
          <a:p>
            <a:pPr marL="342900" indent="-342900">
              <a:buAutoNum type="alphaLcParenBoth"/>
            </a:pPr>
            <a:r>
              <a:rPr lang="en-IN" dirty="0" smtClean="0"/>
              <a:t>share-based </a:t>
            </a:r>
            <a:r>
              <a:rPr lang="en-IN" dirty="0"/>
              <a:t>payment transactions 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insurance contracts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deemed </a:t>
            </a:r>
            <a:r>
              <a:rPr lang="en-IN" dirty="0"/>
              <a:t>cost 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leases 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cumulative </a:t>
            </a:r>
            <a:r>
              <a:rPr lang="en-IN" dirty="0"/>
              <a:t>translation differences </a:t>
            </a:r>
            <a:endParaRPr lang="en-IN" dirty="0" smtClean="0"/>
          </a:p>
          <a:p>
            <a:pPr marL="342900" indent="-342900">
              <a:buAutoNum type="alphaLcParenBoth"/>
            </a:pPr>
            <a:r>
              <a:rPr lang="en-IN" dirty="0" smtClean="0"/>
              <a:t>investments </a:t>
            </a:r>
            <a:r>
              <a:rPr lang="en-IN" dirty="0"/>
              <a:t>in subsidiaries, joint ventures and associates </a:t>
            </a:r>
            <a:endParaRPr lang="en-IN" dirty="0" smtClean="0"/>
          </a:p>
          <a:p>
            <a:pPr marL="342900" indent="-342900">
              <a:buAutoNum type="alphaLcParenBoth"/>
            </a:pPr>
            <a:r>
              <a:rPr lang="en-IN" dirty="0" smtClean="0"/>
              <a:t>assets  </a:t>
            </a:r>
            <a:r>
              <a:rPr lang="en-IN" dirty="0"/>
              <a:t>and  liabilities  of  subsidiaries,  associates  and  joint  </a:t>
            </a:r>
            <a:r>
              <a:rPr lang="en-IN" dirty="0" smtClean="0"/>
              <a:t>ventures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compound </a:t>
            </a:r>
            <a:r>
              <a:rPr lang="en-IN" dirty="0"/>
              <a:t>financial instruments </a:t>
            </a:r>
            <a:endParaRPr lang="en-IN" dirty="0" smtClean="0"/>
          </a:p>
          <a:p>
            <a:pPr marL="342900" indent="-342900">
              <a:buAutoNum type="alphaLcParenBoth"/>
            </a:pPr>
            <a:r>
              <a:rPr lang="en-IN" dirty="0" smtClean="0"/>
              <a:t>Designation of</a:t>
            </a:r>
            <a:r>
              <a:rPr lang="en-IN" dirty="0"/>
              <a:t> </a:t>
            </a:r>
            <a:r>
              <a:rPr lang="en-IN" dirty="0" smtClean="0"/>
              <a:t>previously</a:t>
            </a:r>
            <a:r>
              <a:rPr lang="en-IN" dirty="0"/>
              <a:t>	</a:t>
            </a:r>
            <a:r>
              <a:rPr lang="en-IN" dirty="0" smtClean="0"/>
              <a:t>recognised financial instruments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fair </a:t>
            </a:r>
            <a:r>
              <a:rPr lang="en-IN" dirty="0"/>
              <a:t>value measurement of financial assets or financial liabilities at initial recognition 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decommissioning </a:t>
            </a:r>
            <a:r>
              <a:rPr lang="en-IN" dirty="0"/>
              <a:t>liabilities included in the cost of property, plant and equipment 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financial </a:t>
            </a:r>
            <a:r>
              <a:rPr lang="en-IN" dirty="0"/>
              <a:t>assets or intangible assets accounted for in accordance with Appendix C to Ind AS 115 Service Concession </a:t>
            </a:r>
            <a:r>
              <a:rPr lang="en-IN" dirty="0" smtClean="0"/>
              <a:t>Arrangements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borrowing </a:t>
            </a:r>
            <a:r>
              <a:rPr lang="en-IN" dirty="0"/>
              <a:t>costs </a:t>
            </a:r>
            <a:endParaRPr lang="en-IN" dirty="0" smtClean="0"/>
          </a:p>
          <a:p>
            <a:pPr marL="342900" indent="-342900">
              <a:buAutoNum type="alphaLcParenBoth"/>
            </a:pPr>
            <a:r>
              <a:rPr lang="en-IN" dirty="0" smtClean="0"/>
              <a:t>extinguishing </a:t>
            </a:r>
            <a:r>
              <a:rPr lang="en-IN" dirty="0"/>
              <a:t>financial liabilities with equity instruments  </a:t>
            </a:r>
            <a:endParaRPr lang="en-IN" dirty="0" smtClean="0"/>
          </a:p>
          <a:p>
            <a:pPr marL="342900" indent="-342900">
              <a:buAutoNum type="alphaLcParenBoth"/>
            </a:pPr>
            <a:r>
              <a:rPr lang="en-IN" dirty="0" smtClean="0"/>
              <a:t>severe </a:t>
            </a:r>
            <a:r>
              <a:rPr lang="en-IN" dirty="0"/>
              <a:t>hyperinflation </a:t>
            </a:r>
          </a:p>
          <a:p>
            <a:pPr marL="342900" indent="-342900">
              <a:buAutoNum type="alphaLcParenBoth"/>
            </a:pPr>
            <a:r>
              <a:rPr lang="en-IN" dirty="0" smtClean="0"/>
              <a:t>stripping </a:t>
            </a:r>
            <a:r>
              <a:rPr lang="en-IN" dirty="0"/>
              <a:t>costs in the production phase of a surface mine  </a:t>
            </a:r>
            <a:endParaRPr lang="en-IN" dirty="0" smtClean="0"/>
          </a:p>
          <a:p>
            <a:pPr marL="342900" indent="-342900">
              <a:buAutoNum type="alphaLcParenBoth"/>
            </a:pPr>
            <a:r>
              <a:rPr lang="en-IN" dirty="0" smtClean="0"/>
              <a:t>designation </a:t>
            </a:r>
            <a:r>
              <a:rPr lang="en-IN" dirty="0"/>
              <a:t>of contracts to buy or sell a non-financial </a:t>
            </a:r>
          </a:p>
        </p:txBody>
      </p:sp>
    </p:spTree>
    <p:extLst>
      <p:ext uri="{BB962C8B-B14F-4D97-AF65-F5344CB8AC3E}">
        <p14:creationId xmlns:p14="http://schemas.microsoft.com/office/powerpoint/2010/main" val="35359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2\AppData\Local\Microsoft\Windows\Temporary Internet Files\Content.IE5\OK0UVG1U\road_png_stock_by_doloresdevelde-d55c9nc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92" y="692727"/>
            <a:ext cx="8000999" cy="5597238"/>
          </a:xfrm>
          <a:prstGeom prst="rect">
            <a:avLst/>
          </a:prstGeom>
          <a:noFill/>
        </p:spPr>
      </p:pic>
      <p:pic>
        <p:nvPicPr>
          <p:cNvPr id="33" name="Picture 17" descr="C:\Users\user2\AppData\Local\Microsoft\Windows\Temporary Internet Files\Content.IE5\2TTQYJDG\map-pi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883" y="582351"/>
            <a:ext cx="586742" cy="782323"/>
          </a:xfrm>
          <a:prstGeom prst="rect">
            <a:avLst/>
          </a:prstGeom>
          <a:noFill/>
        </p:spPr>
      </p:pic>
      <p:pic>
        <p:nvPicPr>
          <p:cNvPr id="35" name="Picture 17" descr="C:\Users\user2\AppData\Local\Microsoft\Windows\Temporary Internet Files\Content.IE5\2TTQYJDG\map-pi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8191" y="1454728"/>
            <a:ext cx="826078" cy="1101437"/>
          </a:xfrm>
          <a:prstGeom prst="rect">
            <a:avLst/>
          </a:prstGeom>
          <a:noFill/>
        </p:spPr>
      </p:pic>
      <p:pic>
        <p:nvPicPr>
          <p:cNvPr id="36" name="Picture 17" descr="C:\Users\user2\AppData\Local\Microsoft\Windows\Temporary Internet Files\Content.IE5\2TTQYJDG\map-pin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1673" y="2452256"/>
            <a:ext cx="898814" cy="1198418"/>
          </a:xfrm>
          <a:prstGeom prst="rect">
            <a:avLst/>
          </a:prstGeom>
          <a:noFill/>
        </p:spPr>
      </p:pic>
      <p:pic>
        <p:nvPicPr>
          <p:cNvPr id="37" name="Picture 17" descr="C:\Users\user2\AppData\Local\Microsoft\Windows\Temporary Internet Files\Content.IE5\2TTQYJDG\map-pin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1045" y="4613565"/>
            <a:ext cx="898814" cy="1454726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434446" y="665018"/>
            <a:ext cx="98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</a:p>
          <a:p>
            <a:r>
              <a:rPr lang="en-US" dirty="0" smtClean="0"/>
              <a:t>TAS -14</a:t>
            </a:r>
            <a:endParaRPr lang="en-IN" dirty="0"/>
          </a:p>
        </p:txBody>
      </p:sp>
      <p:pic>
        <p:nvPicPr>
          <p:cNvPr id="39" name="Picture 17" descr="C:\Users\user2\AppData\Local\Microsoft\Windows\Temporary Internet Files\Content.IE5\2TTQYJDG\map-pin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8636" y="2078183"/>
            <a:ext cx="898814" cy="1198418"/>
          </a:xfrm>
          <a:prstGeom prst="rect">
            <a:avLst/>
          </a:prstGeom>
          <a:noFill/>
        </p:spPr>
      </p:pic>
      <p:pic>
        <p:nvPicPr>
          <p:cNvPr id="1042" name="Picture 18" descr="C:\Users\user2\AppData\Local\Microsoft\Windows\Temporary Internet Files\Content.IE5\RS7Z5WNX\827px-Empty_sign_board_1440831.svg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1" y="3879273"/>
            <a:ext cx="2431472" cy="2341417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737755" y="2286000"/>
            <a:ext cx="98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</a:p>
          <a:p>
            <a:r>
              <a:rPr lang="en-US" dirty="0" smtClean="0"/>
              <a:t>IND AS </a:t>
            </a:r>
            <a:r>
              <a:rPr lang="en-US" dirty="0" smtClean="0">
                <a:solidFill>
                  <a:srgbClr val="FF0000"/>
                </a:solidFill>
              </a:rPr>
              <a:t>40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00500" y="1316181"/>
            <a:ext cx="1319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</a:p>
          <a:p>
            <a:r>
              <a:rPr lang="en-US" dirty="0" smtClean="0"/>
              <a:t>RM –IND AS</a:t>
            </a:r>
          </a:p>
          <a:p>
            <a:r>
              <a:rPr lang="en-US" dirty="0" smtClean="0"/>
              <a:t>14/12/10 ICDS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4" name="TextBox 43"/>
          <p:cNvSpPr txBox="1"/>
          <p:nvPr/>
        </p:nvSpPr>
        <p:spPr>
          <a:xfrm>
            <a:off x="4239491" y="3519053"/>
            <a:ext cx="987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</a:p>
          <a:p>
            <a:r>
              <a:rPr lang="en-US" dirty="0" smtClean="0"/>
              <a:t>IND AS </a:t>
            </a:r>
            <a:r>
              <a:rPr lang="en-US" dirty="0" smtClean="0">
                <a:solidFill>
                  <a:srgbClr val="FF0000"/>
                </a:solidFill>
              </a:rPr>
              <a:t>39</a:t>
            </a:r>
          </a:p>
          <a:p>
            <a:r>
              <a:rPr lang="en-US" dirty="0" smtClean="0"/>
              <a:t>16/19 FEB </a:t>
            </a:r>
            <a:endParaRPr lang="en-IN" dirty="0"/>
          </a:p>
        </p:txBody>
      </p:sp>
      <p:sp>
        <p:nvSpPr>
          <p:cNvPr id="45" name="TextBox 44"/>
          <p:cNvSpPr txBox="1"/>
          <p:nvPr/>
        </p:nvSpPr>
        <p:spPr>
          <a:xfrm>
            <a:off x="1683328" y="5306291"/>
            <a:ext cx="98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 </a:t>
            </a:r>
          </a:p>
          <a:p>
            <a:r>
              <a:rPr lang="en-US" dirty="0" smtClean="0"/>
              <a:t>SCH III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55327" y="4100945"/>
            <a:ext cx="2161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ROADMAP OF IND AS</a:t>
            </a:r>
            <a:endParaRPr lang="en-IN" sz="2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248" y="2388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Roadmap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6954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/>
      <p:bldP spid="44" grpId="0"/>
      <p:bldP spid="45" grpId="0"/>
      <p:bldP spid="46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The  disclosure of IND AS are in addition to but not substitute </a:t>
            </a:r>
            <a:endParaRPr lang="en-IN" dirty="0" smtClean="0"/>
          </a:p>
          <a:p>
            <a:pPr lvl="0"/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 definition of current asset and current liability has changed </a:t>
            </a:r>
            <a:endParaRPr lang="en-IN" dirty="0" smtClean="0"/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If the entities operating cycle is not  clearly identifiable, operating cycle is treated as period of 12 months.</a:t>
            </a:r>
          </a:p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966197"/>
            <a:ext cx="8153400" cy="2360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6085" y="59196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Other points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0783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Balance sheet as at  the end of financial year</a:t>
            </a:r>
          </a:p>
          <a:p>
            <a:pPr lvl="0"/>
            <a:endParaRPr lang="en-IN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Statement of profit and loss</a:t>
            </a:r>
          </a:p>
          <a:p>
            <a:pPr lvl="0"/>
            <a:endParaRPr lang="en-IN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Changes in Shareholders e equity 	</a:t>
            </a:r>
          </a:p>
          <a:p>
            <a:pPr lvl="0"/>
            <a:endParaRPr lang="en-IN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Cash flow statement for the period</a:t>
            </a:r>
          </a:p>
          <a:p>
            <a:pPr lvl="0"/>
            <a:endParaRPr lang="en-IN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Format </a:t>
            </a:r>
            <a:r>
              <a:rPr lang="en-IN" sz="2000" dirty="0" smtClean="0"/>
              <a:t>of </a:t>
            </a:r>
            <a:r>
              <a:rPr lang="en-IN" sz="2000" dirty="0"/>
              <a:t>BS and Pl changed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endParaRPr lang="en-I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9196"/>
            <a:ext cx="746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Financial statements under IND AS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783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7848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Certain items are required or permitted by Ind AS to be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Other Comprehensive income, including: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Revaluation surplus on PPE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Re-measurement of defined benefit plans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Fair value gains and losses on equity instruments through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OCI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Gains and losses arising from translation of financial statements in foreign currency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Gains and losses on effective portion of cash flow hedges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796085" y="59196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Other points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1819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001" y="990600"/>
            <a:ext cx="80529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22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PEER REVIEW BOARD  [PRB]</a:t>
            </a:r>
          </a:p>
          <a:p>
            <a:pPr marL="742950" indent="-742950" algn="just">
              <a:buAutoNum type="arabicPeriod"/>
            </a:pPr>
            <a:endParaRPr lang="en-US" sz="2200" b="1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/>
            </a:pPr>
            <a:r>
              <a:rPr lang="en-US" sz="22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FINANCIAL REPORTING REVIEW BOARD [FRRB]</a:t>
            </a:r>
          </a:p>
          <a:p>
            <a:pPr marL="742950" indent="-742950" algn="just">
              <a:buAutoNum type="arabicPeriod"/>
            </a:pPr>
            <a:endParaRPr lang="en-US" sz="2200" b="1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/>
            </a:pPr>
            <a:r>
              <a:rPr lang="en-US" sz="22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QUALITY REVIEW BOARD[QRB]</a:t>
            </a:r>
          </a:p>
          <a:p>
            <a:pPr marL="742950" indent="-742950" algn="just">
              <a:buAutoNum type="arabicPeriod"/>
            </a:pPr>
            <a:endParaRPr lang="en-US" sz="2200" b="1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/>
            </a:pPr>
            <a:r>
              <a:rPr lang="en-US" sz="22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QUALIFIED AUDIT REVIEW COMMITTEE  [QARC] 2012</a:t>
            </a:r>
          </a:p>
          <a:p>
            <a:pPr marL="742950" indent="-742950" algn="just"/>
            <a:endParaRPr lang="en-US" sz="2200" b="1" i="1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indent="-742950" algn="just"/>
            <a:r>
              <a:rPr lang="en-US" sz="2200" b="1" i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	ABOVE ALL THE  4 BOARDS</a:t>
            </a:r>
          </a:p>
          <a:p>
            <a:pPr marL="742950" indent="-742950" algn="just"/>
            <a:r>
              <a:rPr lang="en-US" sz="22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	NATIONAL FINANCIAL REPORTING AUTHORITY [2014]</a:t>
            </a:r>
          </a:p>
          <a:p>
            <a:endParaRPr lang="en-IN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9400" y="152400"/>
            <a:ext cx="44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REVIEW BOARDS IN EXISTENCE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2904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04800" y="31845"/>
            <a:ext cx="8229600" cy="868362"/>
          </a:xfrm>
        </p:spPr>
        <p:txBody>
          <a:bodyPr/>
          <a:lstStyle/>
          <a:p>
            <a:r>
              <a:rPr lang="en-IN" altLang="en-US" dirty="0" smtClean="0"/>
              <a:t>Impact of </a:t>
            </a:r>
            <a:r>
              <a:rPr lang="en-IN" altLang="en-US" dirty="0" err="1" smtClean="0"/>
              <a:t>Ind</a:t>
            </a:r>
            <a:r>
              <a:rPr lang="en-IN" altLang="en-US" dirty="0" smtClean="0"/>
              <a:t> AS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657589"/>
          </a:xfrm>
        </p:spPr>
        <p:txBody>
          <a:bodyPr>
            <a:normAutofit/>
          </a:bodyPr>
          <a:lstStyle/>
          <a:p>
            <a:r>
              <a:rPr lang="en-IN" altLang="en-US" b="1" dirty="0" smtClean="0"/>
              <a:t>Features:</a:t>
            </a:r>
          </a:p>
          <a:p>
            <a:pPr lvl="1"/>
            <a:r>
              <a:rPr lang="en-IN" altLang="en-US" dirty="0" smtClean="0"/>
              <a:t>Time Value of Money</a:t>
            </a:r>
          </a:p>
          <a:p>
            <a:pPr lvl="1"/>
            <a:r>
              <a:rPr lang="en-IN" altLang="en-US" dirty="0" smtClean="0"/>
              <a:t>Fair Value approach</a:t>
            </a:r>
          </a:p>
          <a:p>
            <a:pPr lvl="1"/>
            <a:r>
              <a:rPr lang="en-IN" altLang="en-US" dirty="0" smtClean="0"/>
              <a:t>More disclosures</a:t>
            </a:r>
          </a:p>
          <a:p>
            <a:endParaRPr lang="en-IN" altLang="en-US" b="1" dirty="0" smtClean="0"/>
          </a:p>
          <a:p>
            <a:r>
              <a:rPr lang="en-IN" altLang="en-US" b="1" dirty="0" smtClean="0"/>
              <a:t>Application:</a:t>
            </a:r>
          </a:p>
          <a:p>
            <a:pPr lvl="1"/>
            <a:r>
              <a:rPr lang="en-IN" altLang="en-US" dirty="0" smtClean="0"/>
              <a:t>Separate as well as CFS</a:t>
            </a:r>
          </a:p>
          <a:p>
            <a:pPr lvl="1"/>
            <a:r>
              <a:rPr lang="en-IN" altLang="en-US" dirty="0" smtClean="0"/>
              <a:t>Presentation of Financial Statements</a:t>
            </a:r>
          </a:p>
          <a:p>
            <a:endParaRPr lang="en-I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97700" y="65151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E1AB3B-84DD-410E-94DC-A1401794EBE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altLang="en-US" dirty="0" err="1" smtClean="0"/>
              <a:t>Ind</a:t>
            </a:r>
            <a:r>
              <a:rPr lang="en-IN" altLang="en-US" dirty="0" smtClean="0"/>
              <a:t> AS impact to business decisions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724400"/>
          </a:xfrm>
        </p:spPr>
        <p:txBody>
          <a:bodyPr/>
          <a:lstStyle/>
          <a:p>
            <a:r>
              <a:rPr lang="en-IN" altLang="en-US" b="1" dirty="0" smtClean="0"/>
              <a:t>Impact:</a:t>
            </a:r>
          </a:p>
          <a:p>
            <a:pPr lvl="1"/>
            <a:r>
              <a:rPr lang="en-IN" altLang="en-US" dirty="0" smtClean="0"/>
              <a:t>ERP- SAP/Oracle/ERP</a:t>
            </a:r>
          </a:p>
          <a:p>
            <a:pPr lvl="1"/>
            <a:r>
              <a:rPr lang="en-IN" altLang="en-US" dirty="0" smtClean="0"/>
              <a:t>Financial  Analysis and Ratio workings</a:t>
            </a:r>
          </a:p>
          <a:p>
            <a:pPr lvl="1"/>
            <a:r>
              <a:rPr lang="en-IN" altLang="en-US" dirty="0" smtClean="0">
                <a:solidFill>
                  <a:srgbClr val="0070C0"/>
                </a:solidFill>
              </a:rPr>
              <a:t>Bonus to employees</a:t>
            </a:r>
          </a:p>
          <a:p>
            <a:pPr lvl="1"/>
            <a:r>
              <a:rPr lang="en-IN" altLang="en-US" dirty="0" smtClean="0">
                <a:solidFill>
                  <a:srgbClr val="0070C0"/>
                </a:solidFill>
              </a:rPr>
              <a:t>Managerial Remuneration- Remuneration based on profit</a:t>
            </a:r>
          </a:p>
          <a:p>
            <a:pPr lvl="1"/>
            <a:r>
              <a:rPr lang="en-IN" altLang="en-US" dirty="0" smtClean="0">
                <a:solidFill>
                  <a:srgbClr val="0070C0"/>
                </a:solidFill>
              </a:rPr>
              <a:t>Share valuation and market response</a:t>
            </a:r>
          </a:p>
          <a:p>
            <a:pPr lvl="1"/>
            <a:r>
              <a:rPr lang="en-IN" altLang="en-US" dirty="0" smtClean="0">
                <a:solidFill>
                  <a:srgbClr val="0070C0"/>
                </a:solidFill>
              </a:rPr>
              <a:t>Dividend distribution</a:t>
            </a:r>
          </a:p>
          <a:p>
            <a:pPr lvl="1"/>
            <a:r>
              <a:rPr lang="en-IN" altLang="en-US" dirty="0" smtClean="0"/>
              <a:t>Taxation Issues-</a:t>
            </a:r>
          </a:p>
          <a:p>
            <a:pPr lvl="2"/>
            <a:r>
              <a:rPr lang="en-IN" altLang="en-US" dirty="0" smtClean="0"/>
              <a:t>MAT		</a:t>
            </a:r>
          </a:p>
          <a:p>
            <a:pPr lvl="2"/>
            <a:r>
              <a:rPr lang="en-IN" altLang="en-US" dirty="0" smtClean="0"/>
              <a:t>GST</a:t>
            </a:r>
          </a:p>
          <a:p>
            <a:pPr lvl="2"/>
            <a:r>
              <a:rPr lang="en-IN" altLang="en-US" dirty="0" smtClean="0"/>
              <a:t>TDS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97700" y="65151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E514DB-75A3-40B4-905C-AA6F87E16FA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ny question"/>
          <p:cNvSpPr>
            <a:spLocks noChangeAspect="1" noChangeArrowheads="1"/>
          </p:cNvSpPr>
          <p:nvPr/>
        </p:nvSpPr>
        <p:spPr bwMode="auto">
          <a:xfrm>
            <a:off x="0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ny question"/>
          <p:cNvSpPr>
            <a:spLocks noChangeAspect="1" noChangeArrowheads="1"/>
          </p:cNvSpPr>
          <p:nvPr/>
        </p:nvSpPr>
        <p:spPr bwMode="auto">
          <a:xfrm>
            <a:off x="152400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ny question"/>
          <p:cNvSpPr>
            <a:spLocks noChangeAspect="1" noChangeArrowheads="1"/>
          </p:cNvSpPr>
          <p:nvPr/>
        </p:nvSpPr>
        <p:spPr bwMode="auto">
          <a:xfrm>
            <a:off x="304800" y="160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2728"/>
          </a:xfrm>
        </p:spPr>
        <p:txBody>
          <a:bodyPr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US" sz="6000" kern="1200" dirty="0">
                <a:solidFill>
                  <a:srgbClr val="FFC800"/>
                </a:solidFill>
                <a:effectLst/>
              </a:rPr>
              <a:t>Questions ?????</a:t>
            </a:r>
          </a:p>
        </p:txBody>
      </p:sp>
      <p:pic>
        <p:nvPicPr>
          <p:cNvPr id="8" name="Picture 2" descr="C:\Documents and Settings\ibm\Local Settings\Temporary Internet Files\Content.IE5\UUWTQMBA\MCj04344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03912"/>
            <a:ext cx="2809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7B721-51E0-4B4D-A949-1CDE22D89A57}" type="slidenum">
              <a:rPr lang="en-US" smtClean="0"/>
              <a:pPr>
                <a:defRPr/>
              </a:pPr>
              <a:t>57</a:t>
            </a:fld>
            <a:endParaRPr lang="en-US" dirty="0" smtClean="0"/>
          </a:p>
        </p:txBody>
      </p:sp>
      <p:sp>
        <p:nvSpPr>
          <p:cNvPr id="57347" name="WordArt 2"/>
          <p:cNvSpPr>
            <a:spLocks noChangeArrowheads="1" noChangeShapeType="1" noTextEdit="1"/>
          </p:cNvSpPr>
          <p:nvPr/>
        </p:nvSpPr>
        <p:spPr bwMode="auto">
          <a:xfrm>
            <a:off x="762000" y="1397758"/>
            <a:ext cx="777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Ind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AS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study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begins here...</a:t>
            </a:r>
            <a:endParaRPr lang="en-I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96963" y="3611563"/>
            <a:ext cx="6675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algn="just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algn="just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algn="just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algn="just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i="1" dirty="0">
                <a:latin typeface="Verdana" pitchFamily="34" charset="0"/>
              </a:rPr>
              <a:t>THANK YOU</a:t>
            </a:r>
            <a:endParaRPr lang="en-US" altLang="en-US" sz="40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2722" y="100251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Ind AS Applicability</a:t>
            </a:r>
            <a:endParaRPr lang="en-I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128749" y="914400"/>
            <a:ext cx="179013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Applicability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04800" y="2553269"/>
            <a:ext cx="1447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FY 2015-16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705101" y="2553269"/>
            <a:ext cx="2743199" cy="762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Phase I</a:t>
            </a:r>
          </a:p>
          <a:p>
            <a:pPr algn="ctr"/>
            <a:r>
              <a:rPr lang="en-IN" dirty="0" smtClean="0"/>
              <a:t>FY 2016-17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248400" y="2553267"/>
            <a:ext cx="2645390" cy="762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Phase II</a:t>
            </a:r>
          </a:p>
          <a:p>
            <a:pPr algn="ctr"/>
            <a:r>
              <a:rPr lang="en-IN" dirty="0" smtClean="0"/>
              <a:t>FY 2017-18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04800" y="4123046"/>
            <a:ext cx="1447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Voluntarily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5102" y="3657600"/>
            <a:ext cx="2743198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buAutoNum type="arabicPeriod"/>
            </a:pPr>
            <a:r>
              <a:rPr lang="en-US" dirty="0"/>
              <a:t>All Companies whose Net worth is 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 err="1">
                <a:solidFill>
                  <a:srgbClr val="FF0000"/>
                </a:solidFill>
              </a:rPr>
              <a:t>Rs</a:t>
            </a:r>
            <a:r>
              <a:rPr lang="en-US" dirty="0">
                <a:solidFill>
                  <a:srgbClr val="FF0000"/>
                </a:solidFill>
              </a:rPr>
              <a:t>. 500 Crores </a:t>
            </a:r>
          </a:p>
          <a:p>
            <a:pPr marL="177800" indent="-177800">
              <a:buAutoNum type="arabicPeriod"/>
            </a:pPr>
            <a:endParaRPr lang="en-US" dirty="0"/>
          </a:p>
          <a:p>
            <a:pPr marL="177800" indent="-177800">
              <a:buAutoNum type="arabicPeriod"/>
            </a:pPr>
            <a:r>
              <a:rPr lang="en-US" dirty="0"/>
              <a:t>Holding, Subsidiary,  Joint Venture or Associate Companies of above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8400" y="3657600"/>
            <a:ext cx="2645389" cy="30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  <a:tabLst>
                <a:tab pos="177800" algn="l"/>
              </a:tabLst>
            </a:pPr>
            <a:r>
              <a:rPr lang="en-US" dirty="0" smtClean="0"/>
              <a:t>All Companies </a:t>
            </a:r>
            <a:r>
              <a:rPr lang="en-US" dirty="0"/>
              <a:t>whose Net worth is 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en-US" dirty="0" err="1" smtClean="0">
                <a:solidFill>
                  <a:srgbClr val="FF0000"/>
                </a:solidFill>
              </a:rPr>
              <a:t>Rs</a:t>
            </a:r>
            <a:r>
              <a:rPr lang="en-US" dirty="0">
                <a:solidFill>
                  <a:srgbClr val="FF0000"/>
                </a:solidFill>
              </a:rPr>
              <a:t>. 250 </a:t>
            </a:r>
            <a:r>
              <a:rPr lang="en-US" dirty="0" smtClean="0">
                <a:solidFill>
                  <a:srgbClr val="FF0000"/>
                </a:solidFill>
              </a:rPr>
              <a:t>Crores</a:t>
            </a:r>
          </a:p>
          <a:p>
            <a:pPr marL="342900" indent="-342900">
              <a:buAutoNum type="arabicPeriod"/>
              <a:tabLst>
                <a:tab pos="177800" algn="l"/>
              </a:tabLst>
            </a:pPr>
            <a:endParaRPr lang="en-US" dirty="0" smtClean="0"/>
          </a:p>
          <a:p>
            <a:pPr marL="342900" indent="-342900">
              <a:buAutoNum type="arabicPeriod"/>
              <a:tabLst>
                <a:tab pos="177800" algn="l"/>
              </a:tabLst>
            </a:pPr>
            <a:r>
              <a:rPr lang="en-US" dirty="0" smtClean="0"/>
              <a:t>All Listed Companies</a:t>
            </a:r>
          </a:p>
          <a:p>
            <a:pPr marL="342900" indent="-342900">
              <a:buAutoNum type="arabicPeriod"/>
              <a:tabLst>
                <a:tab pos="177800" algn="l"/>
              </a:tabLst>
            </a:pPr>
            <a:endParaRPr lang="en-US" dirty="0" smtClean="0"/>
          </a:p>
          <a:p>
            <a:pPr marL="342900" indent="-342900">
              <a:buAutoNum type="arabicPeriod"/>
              <a:tabLst>
                <a:tab pos="177800" algn="l"/>
              </a:tabLst>
            </a:pPr>
            <a:r>
              <a:rPr lang="en-US" dirty="0" smtClean="0"/>
              <a:t>Holding</a:t>
            </a:r>
            <a:r>
              <a:rPr lang="en-US" dirty="0"/>
              <a:t>, Subsidiary, Joint Venture or Associate Companies of above</a:t>
            </a:r>
            <a:endParaRPr lang="en-US" dirty="0">
              <a:effectLst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81254" y="16764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40391" y="2057399"/>
            <a:ext cx="723786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0391" y="2057400"/>
            <a:ext cx="0" cy="495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81253" y="2057400"/>
            <a:ext cx="1" cy="495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78253" y="2057399"/>
            <a:ext cx="0" cy="495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0391" y="3315267"/>
            <a:ext cx="0" cy="80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81254" y="3315270"/>
            <a:ext cx="0" cy="342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978253" y="3315269"/>
            <a:ext cx="0" cy="342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3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7215" y="88766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Ind AS </a:t>
            </a:r>
            <a:r>
              <a:rPr lang="en-IN" sz="2800" b="1" dirty="0" smtClean="0"/>
              <a:t>Applicability</a:t>
            </a:r>
            <a:r>
              <a:rPr lang="en-IN" sz="2800" b="1" dirty="0"/>
              <a:t> </a:t>
            </a:r>
            <a:r>
              <a:rPr lang="en-IN" sz="2800" b="1" dirty="0" smtClean="0"/>
              <a:t>(</a:t>
            </a:r>
            <a:r>
              <a:rPr lang="en-IN" sz="2800" b="1" dirty="0" err="1" smtClean="0"/>
              <a:t>Ctd</a:t>
            </a:r>
            <a:r>
              <a:rPr lang="en-IN" sz="2800" b="1" dirty="0" smtClean="0"/>
              <a:t>)</a:t>
            </a:r>
            <a:endParaRPr lang="en-I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810000" y="898478"/>
            <a:ext cx="179013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/>
              <a:t>Applicability for NBFC and Banks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15939" y="2540758"/>
            <a:ext cx="3094061" cy="762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Phase </a:t>
            </a:r>
            <a:r>
              <a:rPr lang="en-IN" dirty="0"/>
              <a:t>I</a:t>
            </a:r>
            <a:r>
              <a:rPr lang="en-IN" dirty="0" smtClean="0"/>
              <a:t> </a:t>
            </a:r>
          </a:p>
          <a:p>
            <a:pPr algn="ctr"/>
            <a:r>
              <a:rPr lang="en-IN" dirty="0" smtClean="0"/>
              <a:t>FY 2018-19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791200" y="2540757"/>
            <a:ext cx="2645390" cy="762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Phase II</a:t>
            </a:r>
          </a:p>
          <a:p>
            <a:pPr algn="ctr"/>
            <a:r>
              <a:rPr lang="en-IN" dirty="0" smtClean="0"/>
              <a:t>FY 2019-20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15939" y="3810000"/>
            <a:ext cx="3094061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buAutoNum type="arabicPeriod"/>
            </a:pPr>
            <a:r>
              <a:rPr lang="en-US" dirty="0" smtClean="0"/>
              <a:t>All Scheduled banks except urban cooperative Banks</a:t>
            </a:r>
          </a:p>
          <a:p>
            <a:pPr marL="177800" indent="-177800">
              <a:buAutoNum type="arabicPeriod"/>
            </a:pPr>
            <a:endParaRPr lang="en-US" dirty="0" smtClean="0"/>
          </a:p>
          <a:p>
            <a:pPr marL="177800" indent="-177800">
              <a:buAutoNum type="arabicPeriod"/>
            </a:pPr>
            <a:r>
              <a:rPr lang="en-US" dirty="0" smtClean="0"/>
              <a:t>NBFC having Net worth of 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en-US" dirty="0" err="1" smtClean="0">
                <a:solidFill>
                  <a:srgbClr val="FF0000"/>
                </a:solidFill>
              </a:rPr>
              <a:t>Rs</a:t>
            </a:r>
            <a:r>
              <a:rPr lang="en-US" dirty="0" smtClean="0">
                <a:solidFill>
                  <a:srgbClr val="FF0000"/>
                </a:solidFill>
              </a:rPr>
              <a:t>. 500 crore </a:t>
            </a:r>
          </a:p>
          <a:p>
            <a:pPr marL="177800" indent="-177800">
              <a:buFontTx/>
              <a:buAutoNum type="arabicPeriod"/>
            </a:pPr>
            <a:endParaRPr lang="en-US" dirty="0" smtClean="0"/>
          </a:p>
          <a:p>
            <a:pPr marL="177800" indent="-177800">
              <a:buFontTx/>
              <a:buAutoNum type="arabicPeriod"/>
            </a:pPr>
            <a:r>
              <a:rPr lang="en-US" dirty="0" smtClean="0"/>
              <a:t>Holding</a:t>
            </a:r>
            <a:r>
              <a:rPr lang="en-US" dirty="0"/>
              <a:t>, Subsidiary,  Joint Venture or Associate </a:t>
            </a:r>
            <a:r>
              <a:rPr lang="en-US" dirty="0" smtClean="0"/>
              <a:t>of above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1199" y="3810000"/>
            <a:ext cx="2831909" cy="24008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  <a:tabLst>
                <a:tab pos="177800" algn="l"/>
              </a:tabLst>
            </a:pPr>
            <a:r>
              <a:rPr lang="en-US" dirty="0" smtClean="0"/>
              <a:t>NBFC having </a:t>
            </a:r>
            <a:r>
              <a:rPr lang="en-US" dirty="0" err="1" smtClean="0"/>
              <a:t>networth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en-US" dirty="0" err="1" smtClean="0">
                <a:solidFill>
                  <a:srgbClr val="FF0000"/>
                </a:solidFill>
              </a:rPr>
              <a:t>Rs</a:t>
            </a:r>
            <a:r>
              <a:rPr lang="en-US" dirty="0" smtClean="0">
                <a:solidFill>
                  <a:srgbClr val="FF0000"/>
                </a:solidFill>
              </a:rPr>
              <a:t>. 250 </a:t>
            </a:r>
            <a:r>
              <a:rPr lang="en-US" dirty="0" err="1" smtClean="0">
                <a:solidFill>
                  <a:srgbClr val="FF0000"/>
                </a:solidFill>
              </a:rPr>
              <a:t>cr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Rs</a:t>
            </a:r>
            <a:r>
              <a:rPr lang="en-US" dirty="0" smtClean="0">
                <a:solidFill>
                  <a:srgbClr val="FF0000"/>
                </a:solidFill>
              </a:rPr>
              <a:t>. 500 </a:t>
            </a:r>
            <a:r>
              <a:rPr lang="en-US" dirty="0" err="1" smtClean="0">
                <a:solidFill>
                  <a:srgbClr val="FF0000"/>
                </a:solidFill>
              </a:rPr>
              <a:t>cr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tabLst>
                <a:tab pos="177800" algn="l"/>
              </a:tabLst>
            </a:pPr>
            <a:endParaRPr lang="en-US" dirty="0"/>
          </a:p>
          <a:p>
            <a:pPr marL="342900" indent="-342900">
              <a:buFontTx/>
              <a:buAutoNum type="arabicPeriod"/>
              <a:tabLst>
                <a:tab pos="177800" algn="l"/>
              </a:tabLst>
            </a:pPr>
            <a:r>
              <a:rPr lang="en-US" dirty="0" smtClean="0"/>
              <a:t>Holding</a:t>
            </a:r>
            <a:r>
              <a:rPr lang="en-US" dirty="0"/>
              <a:t>, Subsidiary,  Joint Venture or Associate of above</a:t>
            </a:r>
          </a:p>
          <a:p>
            <a:pPr marL="342900" indent="-342900">
              <a:buAutoNum type="arabicPeriod"/>
              <a:tabLst>
                <a:tab pos="177800" algn="l"/>
              </a:tabLst>
            </a:pPr>
            <a:endParaRPr lang="en-US" dirty="0">
              <a:effectLst/>
            </a:endParaRPr>
          </a:p>
        </p:txBody>
      </p:sp>
      <p:cxnSp>
        <p:nvCxnSpPr>
          <p:cNvPr id="12" name="Straight Connector 11"/>
          <p:cNvCxnSpPr>
            <a:stCxn id="4" idx="2"/>
          </p:cNvCxnSpPr>
          <p:nvPr/>
        </p:nvCxnSpPr>
        <p:spPr>
          <a:xfrm>
            <a:off x="4705066" y="166047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62970" y="2044889"/>
            <a:ext cx="4850925" cy="1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6" idx="0"/>
          </p:cNvCxnSpPr>
          <p:nvPr/>
        </p:nvCxnSpPr>
        <p:spPr>
          <a:xfrm>
            <a:off x="2262970" y="2033516"/>
            <a:ext cx="0" cy="507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13895" y="2057400"/>
            <a:ext cx="0" cy="495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2"/>
            <a:endCxn id="9" idx="0"/>
          </p:cNvCxnSpPr>
          <p:nvPr/>
        </p:nvCxnSpPr>
        <p:spPr>
          <a:xfrm>
            <a:off x="2262970" y="3302759"/>
            <a:ext cx="0" cy="507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13895" y="3321525"/>
            <a:ext cx="0" cy="48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535" y="152400"/>
            <a:ext cx="7678305" cy="842501"/>
          </a:xfrm>
          <a:prstGeom prst="rect">
            <a:avLst/>
          </a:prstGeom>
        </p:spPr>
        <p:txBody>
          <a:bodyPr vert="horz" wrap="square" lIns="0" tIns="11393" rIns="0" bIns="0" rtlCol="0">
            <a:spAutoFit/>
          </a:bodyPr>
          <a:lstStyle/>
          <a:p>
            <a:pPr marL="11393" marR="4557">
              <a:spcBef>
                <a:spcPts val="90"/>
              </a:spcBef>
            </a:pPr>
            <a:r>
              <a:rPr sz="2700" b="1" spc="-4" dirty="0"/>
              <a:t>Road Map issued by </a:t>
            </a:r>
            <a:r>
              <a:rPr sz="2700" b="1" dirty="0"/>
              <a:t>the MCA </a:t>
            </a:r>
            <a:r>
              <a:rPr sz="2700" b="1" spc="-4" dirty="0"/>
              <a:t>vide </a:t>
            </a:r>
            <a:r>
              <a:rPr sz="2700" b="1" dirty="0"/>
              <a:t>Press</a:t>
            </a:r>
            <a:r>
              <a:rPr sz="2700" b="1" spc="-170" dirty="0"/>
              <a:t> </a:t>
            </a:r>
            <a:r>
              <a:rPr sz="2700" b="1" spc="-4" dirty="0"/>
              <a:t>Release  (</a:t>
            </a:r>
            <a:r>
              <a:rPr sz="2700" b="1" spc="-4" dirty="0" err="1" smtClean="0"/>
              <a:t>cont</a:t>
            </a:r>
            <a:r>
              <a:rPr sz="2700" b="1" spc="-4" dirty="0" smtClean="0"/>
              <a:t>)</a:t>
            </a:r>
            <a:endParaRPr sz="2700" b="1" dirty="0"/>
          </a:p>
        </p:txBody>
      </p:sp>
      <p:sp>
        <p:nvSpPr>
          <p:cNvPr id="3" name="object 3"/>
          <p:cNvSpPr/>
          <p:nvPr/>
        </p:nvSpPr>
        <p:spPr>
          <a:xfrm>
            <a:off x="381693" y="1297253"/>
            <a:ext cx="1828800" cy="1112955"/>
          </a:xfrm>
          <a:custGeom>
            <a:avLst/>
            <a:gdLst/>
            <a:ahLst/>
            <a:cxnLst/>
            <a:rect l="l" t="t" r="r" b="b"/>
            <a:pathLst>
              <a:path w="2011680" h="1262380">
                <a:moveTo>
                  <a:pt x="0" y="0"/>
                </a:moveTo>
                <a:lnTo>
                  <a:pt x="0" y="820165"/>
                </a:lnTo>
                <a:lnTo>
                  <a:pt x="1005840" y="1261872"/>
                </a:lnTo>
                <a:lnTo>
                  <a:pt x="2011680" y="820165"/>
                </a:lnTo>
                <a:lnTo>
                  <a:pt x="2011680" y="441705"/>
                </a:lnTo>
                <a:lnTo>
                  <a:pt x="1005840" y="441705"/>
                </a:lnTo>
                <a:lnTo>
                  <a:pt x="0" y="0"/>
                </a:lnTo>
                <a:close/>
              </a:path>
              <a:path w="2011680" h="1262380">
                <a:moveTo>
                  <a:pt x="2011680" y="0"/>
                </a:moveTo>
                <a:lnTo>
                  <a:pt x="1005840" y="441705"/>
                </a:lnTo>
                <a:lnTo>
                  <a:pt x="2011680" y="441705"/>
                </a:lnTo>
                <a:lnTo>
                  <a:pt x="2011680" y="0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693" y="1297253"/>
            <a:ext cx="1828800" cy="1112955"/>
          </a:xfrm>
          <a:custGeom>
            <a:avLst/>
            <a:gdLst/>
            <a:ahLst/>
            <a:cxnLst/>
            <a:rect l="l" t="t" r="r" b="b"/>
            <a:pathLst>
              <a:path w="2011680" h="1262380">
                <a:moveTo>
                  <a:pt x="2011680" y="0"/>
                </a:moveTo>
                <a:lnTo>
                  <a:pt x="2011680" y="820165"/>
                </a:lnTo>
                <a:lnTo>
                  <a:pt x="1005840" y="1261872"/>
                </a:lnTo>
                <a:lnTo>
                  <a:pt x="0" y="820165"/>
                </a:lnTo>
                <a:lnTo>
                  <a:pt x="0" y="0"/>
                </a:lnTo>
                <a:lnTo>
                  <a:pt x="1005840" y="441705"/>
                </a:lnTo>
                <a:lnTo>
                  <a:pt x="2011680" y="0"/>
                </a:lnTo>
                <a:close/>
              </a:path>
            </a:pathLst>
          </a:custGeom>
          <a:ln w="25908">
            <a:solidFill>
              <a:srgbClr val="00A0DE"/>
            </a:solidFill>
          </a:ln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592" y="1629908"/>
            <a:ext cx="1245177" cy="419234"/>
          </a:xfrm>
          <a:prstGeom prst="rect">
            <a:avLst/>
          </a:prstGeom>
        </p:spPr>
        <p:txBody>
          <a:bodyPr vert="horz" wrap="square" lIns="0" tIns="34180" rIns="0" bIns="0" rtlCol="0">
            <a:spAutoFit/>
          </a:bodyPr>
          <a:lstStyle/>
          <a:p>
            <a:pPr marL="161783" marR="4557" indent="-150390">
              <a:lnSpc>
                <a:spcPts val="1498"/>
              </a:lnSpc>
              <a:spcBef>
                <a:spcPts val="269"/>
              </a:spcBef>
            </a:pPr>
            <a:r>
              <a:rPr sz="1300" b="1" spc="9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Listed </a:t>
            </a:r>
            <a:r>
              <a:rPr sz="1300" b="1" spc="13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on</a:t>
            </a:r>
            <a:r>
              <a:rPr sz="1300" b="1" spc="-72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 </a:t>
            </a:r>
            <a:r>
              <a:rPr sz="1300" b="1" spc="22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SME  </a:t>
            </a:r>
            <a:r>
              <a:rPr sz="1300" b="1" spc="9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exchanges</a:t>
            </a:r>
            <a:endParaRPr sz="1300" dirty="0"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0493" y="1297253"/>
            <a:ext cx="6478732" cy="1112955"/>
          </a:xfrm>
          <a:custGeom>
            <a:avLst/>
            <a:gdLst/>
            <a:ahLst/>
            <a:cxnLst/>
            <a:rect l="l" t="t" r="r" b="b"/>
            <a:pathLst>
              <a:path w="7126605" h="1262380">
                <a:moveTo>
                  <a:pt x="6948678" y="0"/>
                </a:moveTo>
                <a:lnTo>
                  <a:pt x="0" y="0"/>
                </a:lnTo>
                <a:lnTo>
                  <a:pt x="0" y="1261872"/>
                </a:lnTo>
                <a:lnTo>
                  <a:pt x="6948678" y="1261872"/>
                </a:lnTo>
                <a:lnTo>
                  <a:pt x="6989383" y="1256320"/>
                </a:lnTo>
                <a:lnTo>
                  <a:pt x="7026753" y="1240504"/>
                </a:lnTo>
                <a:lnTo>
                  <a:pt x="7059718" y="1215685"/>
                </a:lnTo>
                <a:lnTo>
                  <a:pt x="7087215" y="1183121"/>
                </a:lnTo>
                <a:lnTo>
                  <a:pt x="7108175" y="1144073"/>
                </a:lnTo>
                <a:lnTo>
                  <a:pt x="7121534" y="1099799"/>
                </a:lnTo>
                <a:lnTo>
                  <a:pt x="7126224" y="1051560"/>
                </a:lnTo>
                <a:lnTo>
                  <a:pt x="7126224" y="210312"/>
                </a:lnTo>
                <a:lnTo>
                  <a:pt x="7121534" y="162072"/>
                </a:lnTo>
                <a:lnTo>
                  <a:pt x="7108175" y="117798"/>
                </a:lnTo>
                <a:lnTo>
                  <a:pt x="7087215" y="78750"/>
                </a:lnTo>
                <a:lnTo>
                  <a:pt x="7059718" y="46186"/>
                </a:lnTo>
                <a:lnTo>
                  <a:pt x="7026753" y="21367"/>
                </a:lnTo>
                <a:lnTo>
                  <a:pt x="6989383" y="5551"/>
                </a:lnTo>
                <a:lnTo>
                  <a:pt x="694867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10493" y="1297253"/>
            <a:ext cx="6478732" cy="1112955"/>
          </a:xfrm>
          <a:custGeom>
            <a:avLst/>
            <a:gdLst/>
            <a:ahLst/>
            <a:cxnLst/>
            <a:rect l="l" t="t" r="r" b="b"/>
            <a:pathLst>
              <a:path w="7126605" h="1262380">
                <a:moveTo>
                  <a:pt x="7126224" y="210312"/>
                </a:moveTo>
                <a:lnTo>
                  <a:pt x="7126224" y="1051560"/>
                </a:lnTo>
                <a:lnTo>
                  <a:pt x="7121534" y="1099799"/>
                </a:lnTo>
                <a:lnTo>
                  <a:pt x="7108175" y="1144073"/>
                </a:lnTo>
                <a:lnTo>
                  <a:pt x="7087215" y="1183121"/>
                </a:lnTo>
                <a:lnTo>
                  <a:pt x="7059718" y="1215685"/>
                </a:lnTo>
                <a:lnTo>
                  <a:pt x="7026753" y="1240504"/>
                </a:lnTo>
                <a:lnTo>
                  <a:pt x="6989383" y="1256320"/>
                </a:lnTo>
                <a:lnTo>
                  <a:pt x="6948678" y="1261872"/>
                </a:lnTo>
                <a:lnTo>
                  <a:pt x="0" y="1261872"/>
                </a:lnTo>
                <a:lnTo>
                  <a:pt x="0" y="0"/>
                </a:lnTo>
                <a:lnTo>
                  <a:pt x="6948678" y="0"/>
                </a:lnTo>
                <a:lnTo>
                  <a:pt x="6989383" y="5551"/>
                </a:lnTo>
                <a:lnTo>
                  <a:pt x="7026753" y="21367"/>
                </a:lnTo>
                <a:lnTo>
                  <a:pt x="7059718" y="46186"/>
                </a:lnTo>
                <a:lnTo>
                  <a:pt x="7087215" y="78750"/>
                </a:lnTo>
                <a:lnTo>
                  <a:pt x="7108175" y="117798"/>
                </a:lnTo>
                <a:lnTo>
                  <a:pt x="7121534" y="162072"/>
                </a:lnTo>
                <a:lnTo>
                  <a:pt x="7126224" y="210312"/>
                </a:lnTo>
                <a:close/>
              </a:path>
            </a:pathLst>
          </a:custGeom>
          <a:ln w="25908">
            <a:solidFill>
              <a:srgbClr val="00A0DE"/>
            </a:solidFill>
          </a:ln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2092" y="1340248"/>
            <a:ext cx="6091959" cy="628025"/>
          </a:xfrm>
          <a:prstGeom prst="rect">
            <a:avLst/>
          </a:prstGeom>
        </p:spPr>
        <p:txBody>
          <a:bodyPr vert="horz" wrap="square" lIns="0" tIns="9684" rIns="0" bIns="0" rtlCol="0">
            <a:spAutoFit/>
          </a:bodyPr>
          <a:lstStyle/>
          <a:p>
            <a:pPr marL="11393" marR="4557">
              <a:lnSpc>
                <a:spcPct val="102699"/>
              </a:lnSpc>
              <a:spcBef>
                <a:spcPts val="76"/>
              </a:spcBef>
            </a:pPr>
            <a:r>
              <a:rPr sz="1300" spc="9" dirty="0">
                <a:latin typeface="Book Antiqua" panose="02040602050305030304" pitchFamily="18" charset="0"/>
                <a:cs typeface="Arial"/>
              </a:rPr>
              <a:t>Companies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listed / in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the process of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listing their securities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on the </a:t>
            </a:r>
            <a:r>
              <a:rPr sz="1300" spc="22" dirty="0">
                <a:latin typeface="Book Antiqua" panose="02040602050305030304" pitchFamily="18" charset="0"/>
                <a:cs typeface="Arial"/>
              </a:rPr>
              <a:t>SME 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exchanges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shall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not be required to apply Ind AS. They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shall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continue </a:t>
            </a:r>
            <a:r>
              <a:rPr sz="1300" dirty="0">
                <a:latin typeface="Book Antiqua" panose="02040602050305030304" pitchFamily="18" charset="0"/>
                <a:cs typeface="Arial"/>
              </a:rPr>
              <a:t>with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the 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existing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Accounting Standards unless they choose</a:t>
            </a:r>
            <a:r>
              <a:rPr sz="1300" spc="121" dirty="0">
                <a:latin typeface="Book Antiqua" panose="02040602050305030304" pitchFamily="18" charset="0"/>
                <a:cs typeface="Arial"/>
              </a:rPr>
              <a:t> </a:t>
            </a:r>
            <a:r>
              <a:rPr sz="1300" dirty="0">
                <a:latin typeface="Book Antiqua" panose="02040602050305030304" pitchFamily="18" charset="0"/>
                <a:cs typeface="Arial"/>
              </a:rPr>
              <a:t>voluntarily.</a:t>
            </a:r>
          </a:p>
        </p:txBody>
      </p:sp>
      <p:sp>
        <p:nvSpPr>
          <p:cNvPr id="9" name="object 9"/>
          <p:cNvSpPr/>
          <p:nvPr/>
        </p:nvSpPr>
        <p:spPr>
          <a:xfrm>
            <a:off x="381693" y="2560245"/>
            <a:ext cx="1828800" cy="825199"/>
          </a:xfrm>
          <a:custGeom>
            <a:avLst/>
            <a:gdLst/>
            <a:ahLst/>
            <a:cxnLst/>
            <a:rect l="l" t="t" r="r" b="b"/>
            <a:pathLst>
              <a:path w="2011680" h="935989">
                <a:moveTo>
                  <a:pt x="0" y="0"/>
                </a:moveTo>
                <a:lnTo>
                  <a:pt x="0" y="608202"/>
                </a:lnTo>
                <a:lnTo>
                  <a:pt x="1005840" y="935736"/>
                </a:lnTo>
                <a:lnTo>
                  <a:pt x="2011680" y="608202"/>
                </a:lnTo>
                <a:lnTo>
                  <a:pt x="2011680" y="327532"/>
                </a:lnTo>
                <a:lnTo>
                  <a:pt x="1005840" y="327532"/>
                </a:lnTo>
                <a:lnTo>
                  <a:pt x="0" y="0"/>
                </a:lnTo>
                <a:close/>
              </a:path>
              <a:path w="2011680" h="935989">
                <a:moveTo>
                  <a:pt x="2011680" y="0"/>
                </a:moveTo>
                <a:lnTo>
                  <a:pt x="1005840" y="327532"/>
                </a:lnTo>
                <a:lnTo>
                  <a:pt x="2011680" y="327532"/>
                </a:lnTo>
                <a:lnTo>
                  <a:pt x="2011680" y="0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693" y="2560245"/>
            <a:ext cx="1828800" cy="825199"/>
          </a:xfrm>
          <a:custGeom>
            <a:avLst/>
            <a:gdLst/>
            <a:ahLst/>
            <a:cxnLst/>
            <a:rect l="l" t="t" r="r" b="b"/>
            <a:pathLst>
              <a:path w="2011680" h="935989">
                <a:moveTo>
                  <a:pt x="2011680" y="0"/>
                </a:moveTo>
                <a:lnTo>
                  <a:pt x="2011680" y="608202"/>
                </a:lnTo>
                <a:lnTo>
                  <a:pt x="1005840" y="935736"/>
                </a:lnTo>
                <a:lnTo>
                  <a:pt x="0" y="608202"/>
                </a:lnTo>
                <a:lnTo>
                  <a:pt x="0" y="0"/>
                </a:lnTo>
                <a:lnTo>
                  <a:pt x="1005840" y="327532"/>
                </a:lnTo>
                <a:lnTo>
                  <a:pt x="2011680" y="0"/>
                </a:lnTo>
                <a:close/>
              </a:path>
            </a:pathLst>
          </a:custGeom>
          <a:ln w="25908">
            <a:solidFill>
              <a:srgbClr val="00A0DE"/>
            </a:solidFill>
          </a:ln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181" y="2842851"/>
            <a:ext cx="826654" cy="215586"/>
          </a:xfrm>
          <a:prstGeom prst="rect">
            <a:avLst/>
          </a:prstGeom>
        </p:spPr>
        <p:txBody>
          <a:bodyPr vert="horz" wrap="square" lIns="0" tIns="15381" rIns="0" bIns="0" rtlCol="0">
            <a:spAutoFit/>
          </a:bodyPr>
          <a:lstStyle/>
          <a:p>
            <a:pPr marL="11393">
              <a:spcBef>
                <a:spcPts val="121"/>
              </a:spcBef>
            </a:pPr>
            <a:r>
              <a:rPr sz="1300" b="1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Voluntary</a:t>
            </a:r>
            <a:endParaRPr sz="1300" dirty="0"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0493" y="2560245"/>
            <a:ext cx="6478732" cy="791609"/>
          </a:xfrm>
          <a:custGeom>
            <a:avLst/>
            <a:gdLst/>
            <a:ahLst/>
            <a:cxnLst/>
            <a:rect l="l" t="t" r="r" b="b"/>
            <a:pathLst>
              <a:path w="7126605" h="897889">
                <a:moveTo>
                  <a:pt x="6948678" y="0"/>
                </a:moveTo>
                <a:lnTo>
                  <a:pt x="0" y="0"/>
                </a:lnTo>
                <a:lnTo>
                  <a:pt x="0" y="897636"/>
                </a:lnTo>
                <a:lnTo>
                  <a:pt x="6948678" y="897636"/>
                </a:lnTo>
                <a:lnTo>
                  <a:pt x="6995872" y="892295"/>
                </a:lnTo>
                <a:lnTo>
                  <a:pt x="7038283" y="877221"/>
                </a:lnTo>
                <a:lnTo>
                  <a:pt x="7074217" y="853836"/>
                </a:lnTo>
                <a:lnTo>
                  <a:pt x="7101981" y="823562"/>
                </a:lnTo>
                <a:lnTo>
                  <a:pt x="7119881" y="787819"/>
                </a:lnTo>
                <a:lnTo>
                  <a:pt x="7126224" y="748029"/>
                </a:lnTo>
                <a:lnTo>
                  <a:pt x="7126224" y="149605"/>
                </a:lnTo>
                <a:lnTo>
                  <a:pt x="7119881" y="109816"/>
                </a:lnTo>
                <a:lnTo>
                  <a:pt x="7101981" y="74073"/>
                </a:lnTo>
                <a:lnTo>
                  <a:pt x="7074217" y="43799"/>
                </a:lnTo>
                <a:lnTo>
                  <a:pt x="7038283" y="20414"/>
                </a:lnTo>
                <a:lnTo>
                  <a:pt x="6995872" y="5340"/>
                </a:lnTo>
                <a:lnTo>
                  <a:pt x="694867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10493" y="2560245"/>
            <a:ext cx="6478732" cy="791609"/>
          </a:xfrm>
          <a:custGeom>
            <a:avLst/>
            <a:gdLst/>
            <a:ahLst/>
            <a:cxnLst/>
            <a:rect l="l" t="t" r="r" b="b"/>
            <a:pathLst>
              <a:path w="7126605" h="897889">
                <a:moveTo>
                  <a:pt x="7126224" y="149605"/>
                </a:moveTo>
                <a:lnTo>
                  <a:pt x="7126224" y="748029"/>
                </a:lnTo>
                <a:lnTo>
                  <a:pt x="7119881" y="787819"/>
                </a:lnTo>
                <a:lnTo>
                  <a:pt x="7101981" y="823562"/>
                </a:lnTo>
                <a:lnTo>
                  <a:pt x="7074217" y="853836"/>
                </a:lnTo>
                <a:lnTo>
                  <a:pt x="7038283" y="877221"/>
                </a:lnTo>
                <a:lnTo>
                  <a:pt x="6995872" y="892295"/>
                </a:lnTo>
                <a:lnTo>
                  <a:pt x="6948678" y="897636"/>
                </a:lnTo>
                <a:lnTo>
                  <a:pt x="0" y="897636"/>
                </a:lnTo>
                <a:lnTo>
                  <a:pt x="0" y="0"/>
                </a:lnTo>
                <a:lnTo>
                  <a:pt x="6948678" y="0"/>
                </a:lnTo>
                <a:lnTo>
                  <a:pt x="6995872" y="5340"/>
                </a:lnTo>
                <a:lnTo>
                  <a:pt x="7038283" y="20414"/>
                </a:lnTo>
                <a:lnTo>
                  <a:pt x="7074217" y="43799"/>
                </a:lnTo>
                <a:lnTo>
                  <a:pt x="7101981" y="74073"/>
                </a:lnTo>
                <a:lnTo>
                  <a:pt x="7119881" y="109816"/>
                </a:lnTo>
                <a:lnTo>
                  <a:pt x="7126224" y="149605"/>
                </a:lnTo>
                <a:close/>
              </a:path>
            </a:pathLst>
          </a:custGeom>
          <a:ln w="25908">
            <a:solidFill>
              <a:srgbClr val="00A0DE"/>
            </a:solidFill>
          </a:ln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2092" y="2604247"/>
            <a:ext cx="6096576" cy="628025"/>
          </a:xfrm>
          <a:prstGeom prst="rect">
            <a:avLst/>
          </a:prstGeom>
        </p:spPr>
        <p:txBody>
          <a:bodyPr vert="horz" wrap="square" lIns="0" tIns="9684" rIns="0" bIns="0" rtlCol="0">
            <a:spAutoFit/>
          </a:bodyPr>
          <a:lstStyle/>
          <a:p>
            <a:pPr marL="11393" marR="4557">
              <a:lnSpc>
                <a:spcPct val="102699"/>
              </a:lnSpc>
              <a:spcBef>
                <a:spcPts val="76"/>
              </a:spcBef>
            </a:pPr>
            <a:r>
              <a:rPr sz="1300" spc="9" dirty="0">
                <a:latin typeface="Book Antiqua" panose="02040602050305030304" pitchFamily="18" charset="0"/>
                <a:cs typeface="Arial"/>
              </a:rPr>
              <a:t>Any </a:t>
            </a:r>
            <a:r>
              <a:rPr sz="1300" spc="13" dirty="0">
                <a:latin typeface="Book Antiqua" panose="02040602050305030304" pitchFamily="18" charset="0"/>
                <a:cs typeface="Arial"/>
              </a:rPr>
              <a:t>company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can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voluntarily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apply Ind ASs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for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accounting periods on or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after  April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1, 2015 (comparatives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for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the periods ending March 31, 2015 or as 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appropriate).</a:t>
            </a:r>
            <a:endParaRPr sz="1300" dirty="0"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693" y="3535704"/>
            <a:ext cx="1828800" cy="886781"/>
          </a:xfrm>
          <a:custGeom>
            <a:avLst/>
            <a:gdLst/>
            <a:ahLst/>
            <a:cxnLst/>
            <a:rect l="l" t="t" r="r" b="b"/>
            <a:pathLst>
              <a:path w="2011680" h="1005839">
                <a:moveTo>
                  <a:pt x="0" y="0"/>
                </a:moveTo>
                <a:lnTo>
                  <a:pt x="0" y="653795"/>
                </a:lnTo>
                <a:lnTo>
                  <a:pt x="1005840" y="1005839"/>
                </a:lnTo>
                <a:lnTo>
                  <a:pt x="2011680" y="653795"/>
                </a:lnTo>
                <a:lnTo>
                  <a:pt x="2011680" y="352043"/>
                </a:lnTo>
                <a:lnTo>
                  <a:pt x="1005840" y="352043"/>
                </a:lnTo>
                <a:lnTo>
                  <a:pt x="0" y="0"/>
                </a:lnTo>
                <a:close/>
              </a:path>
              <a:path w="2011680" h="1005839">
                <a:moveTo>
                  <a:pt x="2011680" y="0"/>
                </a:moveTo>
                <a:lnTo>
                  <a:pt x="1005840" y="352043"/>
                </a:lnTo>
                <a:lnTo>
                  <a:pt x="2011680" y="352043"/>
                </a:lnTo>
                <a:lnTo>
                  <a:pt x="2011680" y="0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693" y="3535704"/>
            <a:ext cx="1828800" cy="886781"/>
          </a:xfrm>
          <a:custGeom>
            <a:avLst/>
            <a:gdLst/>
            <a:ahLst/>
            <a:cxnLst/>
            <a:rect l="l" t="t" r="r" b="b"/>
            <a:pathLst>
              <a:path w="2011680" h="1005839">
                <a:moveTo>
                  <a:pt x="2011680" y="0"/>
                </a:moveTo>
                <a:lnTo>
                  <a:pt x="2011680" y="653795"/>
                </a:lnTo>
                <a:lnTo>
                  <a:pt x="1005840" y="1005839"/>
                </a:lnTo>
                <a:lnTo>
                  <a:pt x="0" y="653795"/>
                </a:lnTo>
                <a:lnTo>
                  <a:pt x="0" y="0"/>
                </a:lnTo>
                <a:lnTo>
                  <a:pt x="1005840" y="352043"/>
                </a:lnTo>
                <a:lnTo>
                  <a:pt x="2011680" y="0"/>
                </a:lnTo>
                <a:close/>
              </a:path>
            </a:pathLst>
          </a:custGeom>
          <a:ln w="25908">
            <a:solidFill>
              <a:srgbClr val="00A0DE"/>
            </a:solidFill>
          </a:ln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890" y="3849213"/>
            <a:ext cx="1530350" cy="215586"/>
          </a:xfrm>
          <a:prstGeom prst="rect">
            <a:avLst/>
          </a:prstGeom>
        </p:spPr>
        <p:txBody>
          <a:bodyPr vert="horz" wrap="square" lIns="0" tIns="15381" rIns="0" bIns="0" rtlCol="0">
            <a:spAutoFit/>
          </a:bodyPr>
          <a:lstStyle/>
          <a:p>
            <a:pPr marL="11393">
              <a:spcBef>
                <a:spcPts val="121"/>
              </a:spcBef>
            </a:pPr>
            <a:r>
              <a:rPr sz="1300" b="1" spc="9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Continuous</a:t>
            </a:r>
            <a:r>
              <a:rPr sz="1300" b="1" spc="-22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 </a:t>
            </a:r>
            <a:r>
              <a:rPr sz="1300" b="1" spc="9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Basis</a:t>
            </a:r>
            <a:endParaRPr sz="1300" dirty="0"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10493" y="3535704"/>
            <a:ext cx="6478732" cy="886781"/>
          </a:xfrm>
          <a:custGeom>
            <a:avLst/>
            <a:gdLst/>
            <a:ahLst/>
            <a:cxnLst/>
            <a:rect l="l" t="t" r="r" b="b"/>
            <a:pathLst>
              <a:path w="7126605" h="1005839">
                <a:moveTo>
                  <a:pt x="6948678" y="0"/>
                </a:moveTo>
                <a:lnTo>
                  <a:pt x="0" y="0"/>
                </a:lnTo>
                <a:lnTo>
                  <a:pt x="0" y="1005839"/>
                </a:lnTo>
                <a:lnTo>
                  <a:pt x="6948678" y="1005839"/>
                </a:lnTo>
                <a:lnTo>
                  <a:pt x="6995872" y="999851"/>
                </a:lnTo>
                <a:lnTo>
                  <a:pt x="7038283" y="982951"/>
                </a:lnTo>
                <a:lnTo>
                  <a:pt x="7074217" y="956738"/>
                </a:lnTo>
                <a:lnTo>
                  <a:pt x="7101981" y="922810"/>
                </a:lnTo>
                <a:lnTo>
                  <a:pt x="7119881" y="882764"/>
                </a:lnTo>
                <a:lnTo>
                  <a:pt x="7126224" y="838199"/>
                </a:lnTo>
                <a:lnTo>
                  <a:pt x="7126224" y="167639"/>
                </a:lnTo>
                <a:lnTo>
                  <a:pt x="7119881" y="123075"/>
                </a:lnTo>
                <a:lnTo>
                  <a:pt x="7101981" y="83029"/>
                </a:lnTo>
                <a:lnTo>
                  <a:pt x="7074217" y="49101"/>
                </a:lnTo>
                <a:lnTo>
                  <a:pt x="7038283" y="22888"/>
                </a:lnTo>
                <a:lnTo>
                  <a:pt x="6995872" y="5988"/>
                </a:lnTo>
                <a:lnTo>
                  <a:pt x="694867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10493" y="3535704"/>
            <a:ext cx="6478732" cy="886781"/>
          </a:xfrm>
          <a:custGeom>
            <a:avLst/>
            <a:gdLst/>
            <a:ahLst/>
            <a:cxnLst/>
            <a:rect l="l" t="t" r="r" b="b"/>
            <a:pathLst>
              <a:path w="7126605" h="1005839">
                <a:moveTo>
                  <a:pt x="7126224" y="167639"/>
                </a:moveTo>
                <a:lnTo>
                  <a:pt x="7126224" y="838199"/>
                </a:lnTo>
                <a:lnTo>
                  <a:pt x="7119881" y="882764"/>
                </a:lnTo>
                <a:lnTo>
                  <a:pt x="7101981" y="922810"/>
                </a:lnTo>
                <a:lnTo>
                  <a:pt x="7074217" y="956738"/>
                </a:lnTo>
                <a:lnTo>
                  <a:pt x="7038283" y="982951"/>
                </a:lnTo>
                <a:lnTo>
                  <a:pt x="6995872" y="999851"/>
                </a:lnTo>
                <a:lnTo>
                  <a:pt x="6948678" y="1005839"/>
                </a:lnTo>
                <a:lnTo>
                  <a:pt x="0" y="1005839"/>
                </a:lnTo>
                <a:lnTo>
                  <a:pt x="0" y="0"/>
                </a:lnTo>
                <a:lnTo>
                  <a:pt x="6948678" y="0"/>
                </a:lnTo>
                <a:lnTo>
                  <a:pt x="6995872" y="5988"/>
                </a:lnTo>
                <a:lnTo>
                  <a:pt x="7038283" y="22888"/>
                </a:lnTo>
                <a:lnTo>
                  <a:pt x="7074217" y="49101"/>
                </a:lnTo>
                <a:lnTo>
                  <a:pt x="7101981" y="83029"/>
                </a:lnTo>
                <a:lnTo>
                  <a:pt x="7119881" y="123075"/>
                </a:lnTo>
                <a:lnTo>
                  <a:pt x="7126224" y="167639"/>
                </a:lnTo>
                <a:close/>
              </a:path>
            </a:pathLst>
          </a:custGeom>
          <a:ln w="25907">
            <a:solidFill>
              <a:srgbClr val="00A0DE"/>
            </a:solidFill>
          </a:ln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2092" y="3580043"/>
            <a:ext cx="6243205" cy="421943"/>
          </a:xfrm>
          <a:prstGeom prst="rect">
            <a:avLst/>
          </a:prstGeom>
        </p:spPr>
        <p:txBody>
          <a:bodyPr vert="horz" wrap="square" lIns="0" tIns="9684" rIns="0" bIns="0" rtlCol="0">
            <a:spAutoFit/>
          </a:bodyPr>
          <a:lstStyle/>
          <a:p>
            <a:pPr marL="11393" marR="4557">
              <a:lnSpc>
                <a:spcPct val="102699"/>
              </a:lnSpc>
              <a:spcBef>
                <a:spcPts val="76"/>
              </a:spcBef>
            </a:pPr>
            <a:r>
              <a:rPr sz="1300" spc="13" dirty="0">
                <a:latin typeface="Book Antiqua" panose="02040602050305030304" pitchFamily="18" charset="0"/>
                <a:cs typeface="Arial"/>
              </a:rPr>
              <a:t>Once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a </a:t>
            </a:r>
            <a:r>
              <a:rPr sz="1300" spc="13" dirty="0">
                <a:latin typeface="Book Antiqua" panose="02040602050305030304" pitchFamily="18" charset="0"/>
                <a:cs typeface="Arial"/>
              </a:rPr>
              <a:t>company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opts to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follow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the Ind AS, </a:t>
            </a:r>
            <a:r>
              <a:rPr sz="1300" dirty="0">
                <a:latin typeface="Book Antiqua" panose="02040602050305030304" pitchFamily="18" charset="0"/>
                <a:cs typeface="Arial"/>
              </a:rPr>
              <a:t>it will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be required to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follow for </a:t>
            </a:r>
            <a:r>
              <a:rPr sz="1300" dirty="0">
                <a:latin typeface="Book Antiqua" panose="02040602050305030304" pitchFamily="18" charset="0"/>
                <a:cs typeface="Arial"/>
              </a:rPr>
              <a:t>all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the  subsequent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financial</a:t>
            </a:r>
            <a:r>
              <a:rPr sz="1300" spc="67" dirty="0">
                <a:latin typeface="Book Antiqua" panose="02040602050305030304" pitchFamily="18" charset="0"/>
                <a:cs typeface="Arial"/>
              </a:rPr>
              <a:t>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statements.</a:t>
            </a:r>
            <a:endParaRPr sz="1300" dirty="0"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099" y="4645525"/>
            <a:ext cx="1828800" cy="1271389"/>
          </a:xfrm>
          <a:custGeom>
            <a:avLst/>
            <a:gdLst/>
            <a:ahLst/>
            <a:cxnLst/>
            <a:rect l="l" t="t" r="r" b="b"/>
            <a:pathLst>
              <a:path w="2011680" h="1442084">
                <a:moveTo>
                  <a:pt x="0" y="0"/>
                </a:moveTo>
                <a:lnTo>
                  <a:pt x="0" y="937133"/>
                </a:lnTo>
                <a:lnTo>
                  <a:pt x="1005840" y="1441704"/>
                </a:lnTo>
                <a:lnTo>
                  <a:pt x="2011679" y="937133"/>
                </a:lnTo>
                <a:lnTo>
                  <a:pt x="2011679" y="504571"/>
                </a:lnTo>
                <a:lnTo>
                  <a:pt x="1005840" y="504571"/>
                </a:lnTo>
                <a:lnTo>
                  <a:pt x="0" y="0"/>
                </a:lnTo>
                <a:close/>
              </a:path>
              <a:path w="2011680" h="1442084">
                <a:moveTo>
                  <a:pt x="2011679" y="0"/>
                </a:moveTo>
                <a:lnTo>
                  <a:pt x="1005840" y="504571"/>
                </a:lnTo>
                <a:lnTo>
                  <a:pt x="2011679" y="504571"/>
                </a:lnTo>
                <a:lnTo>
                  <a:pt x="2011679" y="0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9099" y="4645525"/>
            <a:ext cx="1828800" cy="1271389"/>
          </a:xfrm>
          <a:custGeom>
            <a:avLst/>
            <a:gdLst/>
            <a:ahLst/>
            <a:cxnLst/>
            <a:rect l="l" t="t" r="r" b="b"/>
            <a:pathLst>
              <a:path w="2011680" h="1442084">
                <a:moveTo>
                  <a:pt x="2011679" y="0"/>
                </a:moveTo>
                <a:lnTo>
                  <a:pt x="2011679" y="937133"/>
                </a:lnTo>
                <a:lnTo>
                  <a:pt x="1005840" y="1441704"/>
                </a:lnTo>
                <a:lnTo>
                  <a:pt x="0" y="937133"/>
                </a:lnTo>
                <a:lnTo>
                  <a:pt x="0" y="0"/>
                </a:lnTo>
                <a:lnTo>
                  <a:pt x="1005840" y="504571"/>
                </a:lnTo>
                <a:lnTo>
                  <a:pt x="2011679" y="0"/>
                </a:lnTo>
                <a:close/>
              </a:path>
            </a:pathLst>
          </a:custGeom>
          <a:ln w="25908">
            <a:solidFill>
              <a:srgbClr val="00A0DE"/>
            </a:solidFill>
          </a:ln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8426" y="5151729"/>
            <a:ext cx="1768763" cy="215586"/>
          </a:xfrm>
          <a:prstGeom prst="rect">
            <a:avLst/>
          </a:prstGeom>
        </p:spPr>
        <p:txBody>
          <a:bodyPr vert="horz" wrap="square" lIns="0" tIns="15381" rIns="0" bIns="0" rtlCol="0">
            <a:spAutoFit/>
          </a:bodyPr>
          <a:lstStyle/>
          <a:p>
            <a:pPr marL="11393">
              <a:spcBef>
                <a:spcPts val="121"/>
              </a:spcBef>
            </a:pPr>
            <a:r>
              <a:rPr sz="1300" b="1" spc="9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Residual</a:t>
            </a:r>
            <a:r>
              <a:rPr sz="1300" b="1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 </a:t>
            </a:r>
            <a:r>
              <a:rPr sz="1300" b="1" spc="9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Companies</a:t>
            </a:r>
            <a:endParaRPr sz="1300" dirty="0">
              <a:latin typeface="Book Antiqua" panose="02040602050305030304" pitchFamily="18" charset="0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47899" y="4645525"/>
            <a:ext cx="6478732" cy="1271389"/>
          </a:xfrm>
          <a:custGeom>
            <a:avLst/>
            <a:gdLst/>
            <a:ahLst/>
            <a:cxnLst/>
            <a:rect l="l" t="t" r="r" b="b"/>
            <a:pathLst>
              <a:path w="7126605" h="1442084">
                <a:moveTo>
                  <a:pt x="6948678" y="0"/>
                </a:moveTo>
                <a:lnTo>
                  <a:pt x="0" y="0"/>
                </a:lnTo>
                <a:lnTo>
                  <a:pt x="0" y="1441704"/>
                </a:lnTo>
                <a:lnTo>
                  <a:pt x="6948678" y="1441704"/>
                </a:lnTo>
                <a:lnTo>
                  <a:pt x="6989383" y="1435357"/>
                </a:lnTo>
                <a:lnTo>
                  <a:pt x="7026753" y="1417280"/>
                </a:lnTo>
                <a:lnTo>
                  <a:pt x="7059718" y="1388915"/>
                </a:lnTo>
                <a:lnTo>
                  <a:pt x="7087215" y="1351704"/>
                </a:lnTo>
                <a:lnTo>
                  <a:pt x="7108175" y="1307089"/>
                </a:lnTo>
                <a:lnTo>
                  <a:pt x="7121534" y="1256514"/>
                </a:lnTo>
                <a:lnTo>
                  <a:pt x="7126224" y="1201420"/>
                </a:lnTo>
                <a:lnTo>
                  <a:pt x="7126224" y="240284"/>
                </a:lnTo>
                <a:lnTo>
                  <a:pt x="7121534" y="185185"/>
                </a:lnTo>
                <a:lnTo>
                  <a:pt x="7108175" y="134608"/>
                </a:lnTo>
                <a:lnTo>
                  <a:pt x="7087215" y="89994"/>
                </a:lnTo>
                <a:lnTo>
                  <a:pt x="7059718" y="52784"/>
                </a:lnTo>
                <a:lnTo>
                  <a:pt x="7026753" y="24421"/>
                </a:lnTo>
                <a:lnTo>
                  <a:pt x="6989383" y="6345"/>
                </a:lnTo>
                <a:lnTo>
                  <a:pt x="694867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47899" y="4645525"/>
            <a:ext cx="6478732" cy="1271389"/>
          </a:xfrm>
          <a:custGeom>
            <a:avLst/>
            <a:gdLst/>
            <a:ahLst/>
            <a:cxnLst/>
            <a:rect l="l" t="t" r="r" b="b"/>
            <a:pathLst>
              <a:path w="7126605" h="1442084">
                <a:moveTo>
                  <a:pt x="7126224" y="240284"/>
                </a:moveTo>
                <a:lnTo>
                  <a:pt x="7126224" y="1201420"/>
                </a:lnTo>
                <a:lnTo>
                  <a:pt x="7121534" y="1256514"/>
                </a:lnTo>
                <a:lnTo>
                  <a:pt x="7108175" y="1307089"/>
                </a:lnTo>
                <a:lnTo>
                  <a:pt x="7087215" y="1351704"/>
                </a:lnTo>
                <a:lnTo>
                  <a:pt x="7059718" y="1388915"/>
                </a:lnTo>
                <a:lnTo>
                  <a:pt x="7026753" y="1417280"/>
                </a:lnTo>
                <a:lnTo>
                  <a:pt x="6989383" y="1435357"/>
                </a:lnTo>
                <a:lnTo>
                  <a:pt x="6948678" y="1441704"/>
                </a:lnTo>
                <a:lnTo>
                  <a:pt x="0" y="1441704"/>
                </a:lnTo>
                <a:lnTo>
                  <a:pt x="0" y="0"/>
                </a:lnTo>
                <a:lnTo>
                  <a:pt x="6948678" y="0"/>
                </a:lnTo>
                <a:lnTo>
                  <a:pt x="6989383" y="6345"/>
                </a:lnTo>
                <a:lnTo>
                  <a:pt x="7026753" y="24421"/>
                </a:lnTo>
                <a:lnTo>
                  <a:pt x="7059718" y="52784"/>
                </a:lnTo>
                <a:lnTo>
                  <a:pt x="7087215" y="89994"/>
                </a:lnTo>
                <a:lnTo>
                  <a:pt x="7108175" y="134608"/>
                </a:lnTo>
                <a:lnTo>
                  <a:pt x="7121534" y="185185"/>
                </a:lnTo>
                <a:lnTo>
                  <a:pt x="7126224" y="240284"/>
                </a:lnTo>
                <a:close/>
              </a:path>
            </a:pathLst>
          </a:custGeom>
          <a:ln w="25908">
            <a:solidFill>
              <a:srgbClr val="00A0DE"/>
            </a:solidFill>
          </a:ln>
        </p:spPr>
        <p:txBody>
          <a:bodyPr wrap="square" lIns="0" tIns="0" rIns="0" bIns="0" rtlCol="0"/>
          <a:lstStyle/>
          <a:p>
            <a:endParaRPr>
              <a:latin typeface="Book Antiqua" panose="0204060205030503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49501" y="4690088"/>
            <a:ext cx="6276686" cy="421943"/>
          </a:xfrm>
          <a:prstGeom prst="rect">
            <a:avLst/>
          </a:prstGeom>
        </p:spPr>
        <p:txBody>
          <a:bodyPr vert="horz" wrap="square" lIns="0" tIns="9684" rIns="0" bIns="0" rtlCol="0">
            <a:spAutoFit/>
          </a:bodyPr>
          <a:lstStyle/>
          <a:p>
            <a:pPr marL="11393" marR="4557">
              <a:lnSpc>
                <a:spcPct val="102699"/>
              </a:lnSpc>
              <a:spcBef>
                <a:spcPts val="76"/>
              </a:spcBef>
            </a:pPr>
            <a:r>
              <a:rPr sz="1300" spc="9" dirty="0">
                <a:latin typeface="Book Antiqua" panose="02040602050305030304" pitchFamily="18" charset="0"/>
                <a:cs typeface="Arial"/>
              </a:rPr>
              <a:t>Companies other than those covered by the road </a:t>
            </a:r>
            <a:r>
              <a:rPr sz="1300" spc="13" dirty="0">
                <a:latin typeface="Book Antiqua" panose="02040602050305030304" pitchFamily="18" charset="0"/>
                <a:cs typeface="Arial"/>
              </a:rPr>
              <a:t>map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shall </a:t>
            </a:r>
            <a:r>
              <a:rPr sz="1300" spc="9" dirty="0">
                <a:latin typeface="Book Antiqua" panose="02040602050305030304" pitchFamily="18" charset="0"/>
                <a:cs typeface="Arial"/>
              </a:rPr>
              <a:t>continue to apply  the Accounting Standards under the Companies (Accounting Standards) Rules,  </a:t>
            </a:r>
            <a:r>
              <a:rPr sz="1300" spc="4" dirty="0">
                <a:latin typeface="Book Antiqua" panose="02040602050305030304" pitchFamily="18" charset="0"/>
                <a:cs typeface="Arial"/>
              </a:rPr>
              <a:t>2006.</a:t>
            </a:r>
            <a:endParaRPr sz="1300" dirty="0">
              <a:latin typeface="Book Antiqua" panose="0204060205030503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7215" y="88766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Ind AS Applicability (</a:t>
            </a:r>
            <a:r>
              <a:rPr lang="en-IN" sz="2800" b="1" dirty="0" err="1" smtClean="0"/>
              <a:t>ctd</a:t>
            </a:r>
            <a:r>
              <a:rPr lang="en-IN" sz="2800" b="1" dirty="0" smtClean="0"/>
              <a:t>.)</a:t>
            </a:r>
            <a:endParaRPr lang="en-IN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762000"/>
            <a:ext cx="8305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In case of companies </a:t>
            </a:r>
            <a:r>
              <a:rPr lang="en-IN" dirty="0">
                <a:solidFill>
                  <a:srgbClr val="0070C0"/>
                </a:solidFill>
              </a:rPr>
              <a:t>other than those </a:t>
            </a:r>
            <a:r>
              <a:rPr lang="en-IN" dirty="0"/>
              <a:t>per the Roadmap above, the </a:t>
            </a:r>
            <a:r>
              <a:rPr lang="en-IN" dirty="0">
                <a:solidFill>
                  <a:srgbClr val="0070C0"/>
                </a:solidFill>
              </a:rPr>
              <a:t>existing Accounting Standards shall apply</a:t>
            </a:r>
            <a:r>
              <a:rPr lang="en-IN" dirty="0"/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Once Ind AS is applicable as per the Roadmap, such companies shall follow Ind AS only for all  subsequent periods; </a:t>
            </a:r>
            <a:r>
              <a:rPr lang="en-IN" dirty="0">
                <a:solidFill>
                  <a:srgbClr val="0070C0"/>
                </a:solidFill>
              </a:rPr>
              <a:t>no roll back permitted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Ind AS will be applicable to </a:t>
            </a:r>
            <a:r>
              <a:rPr lang="en-IN" dirty="0">
                <a:solidFill>
                  <a:srgbClr val="0070C0"/>
                </a:solidFill>
              </a:rPr>
              <a:t>both</a:t>
            </a:r>
            <a:r>
              <a:rPr lang="en-IN" dirty="0"/>
              <a:t> Standalone and Consolidated Financial Statements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Principles for Calculation of </a:t>
            </a:r>
            <a:r>
              <a:rPr lang="en-IN" dirty="0">
                <a:solidFill>
                  <a:srgbClr val="0070C0"/>
                </a:solidFill>
              </a:rPr>
              <a:t>Net Worth</a:t>
            </a:r>
            <a:r>
              <a:rPr lang="en-IN" dirty="0"/>
              <a:t> to be in accordance with 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Standalone </a:t>
            </a:r>
            <a:r>
              <a:rPr lang="en-IN" dirty="0"/>
              <a:t>Financial Statements of the company as on </a:t>
            </a:r>
            <a:r>
              <a:rPr lang="en-IN" dirty="0" smtClean="0"/>
              <a:t> the preceding </a:t>
            </a:r>
            <a:r>
              <a:rPr lang="en-IN" dirty="0" err="1" smtClean="0"/>
              <a:t>f.y</a:t>
            </a:r>
            <a:r>
              <a:rPr lang="en-IN" dirty="0" smtClean="0"/>
              <a:t>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Net worth </a:t>
            </a:r>
            <a:r>
              <a:rPr lang="en-IN" dirty="0"/>
              <a:t>defined per the Companies Act, 2013 and excludes revaluation reserves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Net worth is calculated based on 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stand alone fs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Overseas </a:t>
            </a:r>
            <a:r>
              <a:rPr lang="en-IN" dirty="0" smtClean="0"/>
              <a:t>SA, </a:t>
            </a:r>
            <a:r>
              <a:rPr lang="en-IN" dirty="0" err="1" smtClean="0"/>
              <a:t>J.V</a:t>
            </a:r>
            <a:r>
              <a:rPr lang="en-IN" dirty="0" smtClean="0"/>
              <a:t> </a:t>
            </a:r>
            <a:r>
              <a:rPr lang="en-IN" dirty="0"/>
              <a:t>and other similar entities of an Indian </a:t>
            </a:r>
            <a:r>
              <a:rPr lang="en-IN" dirty="0" smtClean="0"/>
              <a:t>parent Company </a:t>
            </a:r>
            <a:r>
              <a:rPr lang="en-IN" dirty="0"/>
              <a:t>may prepare its Standalone </a:t>
            </a:r>
            <a:r>
              <a:rPr lang="en-IN" dirty="0" smtClean="0"/>
              <a:t>FS in </a:t>
            </a:r>
            <a:r>
              <a:rPr lang="en-IN" dirty="0"/>
              <a:t>accordance with the requirements of the specific jurisdiction. </a:t>
            </a:r>
            <a:endParaRPr lang="en-IN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However</a:t>
            </a:r>
            <a:r>
              <a:rPr lang="en-IN" dirty="0"/>
              <a:t>, such Indian parent Company shall prepare its </a:t>
            </a:r>
            <a:r>
              <a:rPr lang="en-IN" dirty="0" smtClean="0"/>
              <a:t>CFS in </a:t>
            </a:r>
            <a:r>
              <a:rPr lang="en-IN" dirty="0"/>
              <a:t>accordance with the Ind AS either voluntarily or mandatorily if it meets the specific </a:t>
            </a:r>
            <a:r>
              <a:rPr lang="en-IN" dirty="0" smtClean="0"/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40683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7440A4EB319341BCFEBEEF22F2152C" ma:contentTypeVersion="0" ma:contentTypeDescription="Create a new document." ma:contentTypeScope="" ma:versionID="e0256f798a68d0313cb04dff1498d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0d1417053778336c739807520c6c57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78E08D-847B-4E2A-863C-A00891E93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DE7BD3-ABCC-4107-A811-ABDB9A9DED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B46311-E046-4A98-86AE-0B2669576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3399</Words>
  <Application>Microsoft Office PowerPoint</Application>
  <PresentationFormat>On-screen Show (4:3)</PresentationFormat>
  <Paragraphs>716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5_Origin</vt:lpstr>
      <vt:lpstr>6_Origin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 Map issued by the MCA vide Press Release  (cont)</vt:lpstr>
      <vt:lpstr>PowerPoint Presentation</vt:lpstr>
      <vt:lpstr>PowerPoint Presentation</vt:lpstr>
      <vt:lpstr>PowerPoint Presentation</vt:lpstr>
      <vt:lpstr>Salient Features of IFRS-converged Ind 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Greater use of Fair Value (FV) as Measurement Basis</vt:lpstr>
      <vt:lpstr>Fair Value (Contd.)</vt:lpstr>
      <vt:lpstr>How to arrive at fair value?</vt:lpstr>
      <vt:lpstr>PowerPoint Presentation</vt:lpstr>
      <vt:lpstr>PowerPoint Presentation</vt:lpstr>
      <vt:lpstr>Comparative Summary of Indian Accounting Standards &amp; IFRS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Ind AS</vt:lpstr>
      <vt:lpstr>Ind AS impact to business decisions</vt:lpstr>
      <vt:lpstr>Questions ?????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Chandrasekhar K</dc:creator>
  <cp:lastModifiedBy>Chandrasekhar K</cp:lastModifiedBy>
  <cp:revision>198</cp:revision>
  <dcterms:created xsi:type="dcterms:W3CDTF">2006-08-16T00:00:00Z</dcterms:created>
  <dcterms:modified xsi:type="dcterms:W3CDTF">2018-04-15T17:17:29Z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0x0101006B7440A4EB319341BCFEBEEF22F2152C</vt:lpwstr>
  </property>
</Properties>
</file>