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8" r:id="rId2"/>
    <p:sldId id="271" r:id="rId3"/>
    <p:sldId id="256" r:id="rId4"/>
    <p:sldId id="259" r:id="rId5"/>
    <p:sldId id="274" r:id="rId6"/>
    <p:sldId id="257" r:id="rId7"/>
    <p:sldId id="258" r:id="rId8"/>
    <p:sldId id="27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2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7E058-90A7-4FD3-81CD-8918FE03DC22}" type="doc">
      <dgm:prSet loTypeId="urn:microsoft.com/office/officeart/2008/layout/VerticalCurvedLis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8A604E5-2092-45F5-8B81-120792DF6568}">
      <dgm:prSet phldrT="[Text]"/>
      <dgm:spPr>
        <a:ln>
          <a:noFill/>
        </a:ln>
      </dgm:spPr>
      <dgm:t>
        <a:bodyPr/>
        <a:lstStyle/>
        <a:p>
          <a:r>
            <a:rPr lang="en-US" dirty="0" smtClean="0"/>
            <a:t>Introduction of GST</a:t>
          </a:r>
          <a:endParaRPr lang="en-US" dirty="0"/>
        </a:p>
      </dgm:t>
    </dgm:pt>
    <dgm:pt modelId="{546976C7-9269-42E4-B814-E978E857E04F}" type="parTrans" cxnId="{59DA3005-CF86-4B92-B7AF-E9C1A71D9FE7}">
      <dgm:prSet/>
      <dgm:spPr/>
      <dgm:t>
        <a:bodyPr/>
        <a:lstStyle/>
        <a:p>
          <a:endParaRPr lang="en-US"/>
        </a:p>
      </dgm:t>
    </dgm:pt>
    <dgm:pt modelId="{F39E2ADA-125E-4EB0-A99B-D308C9C1A305}" type="sibTrans" cxnId="{59DA3005-CF86-4B92-B7AF-E9C1A71D9FE7}">
      <dgm:prSet/>
      <dgm:spPr/>
      <dgm:t>
        <a:bodyPr/>
        <a:lstStyle/>
        <a:p>
          <a:endParaRPr lang="en-US"/>
        </a:p>
      </dgm:t>
    </dgm:pt>
    <dgm:pt modelId="{350D58D5-5733-41FC-9AA0-00AC0CCE2C5F}">
      <dgm:prSet phldrT="[Text]"/>
      <dgm:spPr/>
      <dgm:t>
        <a:bodyPr/>
        <a:lstStyle/>
        <a:p>
          <a:r>
            <a:rPr lang="en-US" dirty="0" smtClean="0"/>
            <a:t>Input Tax Credit Under GST</a:t>
          </a:r>
          <a:endParaRPr lang="en-US" dirty="0"/>
        </a:p>
      </dgm:t>
    </dgm:pt>
    <dgm:pt modelId="{B19552BB-D809-4DAA-AE72-7924359FF49C}" type="parTrans" cxnId="{56FC89E1-34B7-41D1-B140-543BFE88616E}">
      <dgm:prSet/>
      <dgm:spPr/>
      <dgm:t>
        <a:bodyPr/>
        <a:lstStyle/>
        <a:p>
          <a:endParaRPr lang="en-US"/>
        </a:p>
      </dgm:t>
    </dgm:pt>
    <dgm:pt modelId="{8A25CF6B-3A52-44B4-9E97-1C66D8EA5E3F}" type="sibTrans" cxnId="{56FC89E1-34B7-41D1-B140-543BFE88616E}">
      <dgm:prSet/>
      <dgm:spPr/>
      <dgm:t>
        <a:bodyPr/>
        <a:lstStyle/>
        <a:p>
          <a:endParaRPr lang="en-US"/>
        </a:p>
      </dgm:t>
    </dgm:pt>
    <dgm:pt modelId="{82E53919-5988-49A9-ABFC-A0B953F2FDA5}">
      <dgm:prSet phldrT="[Text]"/>
      <dgm:spPr/>
      <dgm:t>
        <a:bodyPr/>
        <a:lstStyle/>
        <a:p>
          <a:r>
            <a:rPr lang="en-US" dirty="0" smtClean="0"/>
            <a:t>Types of Invoices</a:t>
          </a:r>
          <a:endParaRPr lang="en-US" dirty="0"/>
        </a:p>
      </dgm:t>
    </dgm:pt>
    <dgm:pt modelId="{E4682FCB-FEB3-42A7-BE28-1E8920400464}" type="parTrans" cxnId="{ECCDD316-F5CC-4B22-A62C-F2ED67C0D977}">
      <dgm:prSet/>
      <dgm:spPr/>
      <dgm:t>
        <a:bodyPr/>
        <a:lstStyle/>
        <a:p>
          <a:endParaRPr lang="en-US"/>
        </a:p>
      </dgm:t>
    </dgm:pt>
    <dgm:pt modelId="{90A5DDA1-0461-47FB-B940-2826236B2394}" type="sibTrans" cxnId="{ECCDD316-F5CC-4B22-A62C-F2ED67C0D977}">
      <dgm:prSet/>
      <dgm:spPr/>
      <dgm:t>
        <a:bodyPr/>
        <a:lstStyle/>
        <a:p>
          <a:endParaRPr lang="en-US"/>
        </a:p>
      </dgm:t>
    </dgm:pt>
    <dgm:pt modelId="{E4F61553-E0A1-4860-A74D-A56B173FFD77}">
      <dgm:prSet phldrT="[Text]"/>
      <dgm:spPr/>
      <dgm:t>
        <a:bodyPr/>
        <a:lstStyle/>
        <a:p>
          <a:r>
            <a:rPr lang="en-US" dirty="0" smtClean="0"/>
            <a:t>Tax Heads for Accounting</a:t>
          </a:r>
          <a:endParaRPr lang="en-US" dirty="0"/>
        </a:p>
      </dgm:t>
    </dgm:pt>
    <dgm:pt modelId="{729AAF74-F5D6-4301-98E8-365AFA151DAD}" type="parTrans" cxnId="{0028DDC8-E6C7-4DFC-B309-A3E03EDDA3FC}">
      <dgm:prSet/>
      <dgm:spPr/>
      <dgm:t>
        <a:bodyPr/>
        <a:lstStyle/>
        <a:p>
          <a:endParaRPr lang="en-US"/>
        </a:p>
      </dgm:t>
    </dgm:pt>
    <dgm:pt modelId="{A75DD83F-FB6C-4288-AB14-E5E10865A3A3}" type="sibTrans" cxnId="{0028DDC8-E6C7-4DFC-B309-A3E03EDDA3FC}">
      <dgm:prSet/>
      <dgm:spPr/>
      <dgm:t>
        <a:bodyPr/>
        <a:lstStyle/>
        <a:p>
          <a:endParaRPr lang="en-US"/>
        </a:p>
      </dgm:t>
    </dgm:pt>
    <dgm:pt modelId="{16680C65-CD8A-40C9-88E6-2DB6CA29960A}">
      <dgm:prSet phldrT="[Text]"/>
      <dgm:spPr/>
      <dgm:t>
        <a:bodyPr/>
        <a:lstStyle/>
        <a:p>
          <a:r>
            <a:rPr lang="en-US" dirty="0" smtClean="0"/>
            <a:t>Setoff of Taxes Paid</a:t>
          </a:r>
          <a:endParaRPr lang="en-US" dirty="0"/>
        </a:p>
      </dgm:t>
    </dgm:pt>
    <dgm:pt modelId="{931327DF-51E7-4578-BBD5-33540BAF46C3}" type="parTrans" cxnId="{62CE72BA-6BD6-49BC-9FC3-45A77345735F}">
      <dgm:prSet/>
      <dgm:spPr/>
      <dgm:t>
        <a:bodyPr/>
        <a:lstStyle/>
        <a:p>
          <a:endParaRPr lang="en-US"/>
        </a:p>
      </dgm:t>
    </dgm:pt>
    <dgm:pt modelId="{7545D6DB-11D3-439F-BAB9-5775159D11C0}" type="sibTrans" cxnId="{62CE72BA-6BD6-49BC-9FC3-45A77345735F}">
      <dgm:prSet/>
      <dgm:spPr/>
      <dgm:t>
        <a:bodyPr/>
        <a:lstStyle/>
        <a:p>
          <a:endParaRPr lang="en-US"/>
        </a:p>
      </dgm:t>
    </dgm:pt>
    <dgm:pt modelId="{32C3AC33-DE64-4EF9-B2ED-D45D381D585F}">
      <dgm:prSet phldrT="[Text]"/>
      <dgm:spPr/>
      <dgm:t>
        <a:bodyPr/>
        <a:lstStyle/>
        <a:p>
          <a:r>
            <a:rPr lang="en-US" dirty="0" smtClean="0"/>
            <a:t>Due Dates of Returns</a:t>
          </a:r>
          <a:endParaRPr lang="en-US" dirty="0"/>
        </a:p>
      </dgm:t>
    </dgm:pt>
    <dgm:pt modelId="{E135F6C3-2C3C-4366-838F-DD8A55935914}" type="parTrans" cxnId="{37E6A1FE-393E-46C4-BF98-B63863373D84}">
      <dgm:prSet/>
      <dgm:spPr/>
      <dgm:t>
        <a:bodyPr/>
        <a:lstStyle/>
        <a:p>
          <a:endParaRPr lang="en-US"/>
        </a:p>
      </dgm:t>
    </dgm:pt>
    <dgm:pt modelId="{07FAA098-F2BD-45FB-9B83-60DA8BB5A135}" type="sibTrans" cxnId="{37E6A1FE-393E-46C4-BF98-B63863373D84}">
      <dgm:prSet/>
      <dgm:spPr/>
      <dgm:t>
        <a:bodyPr/>
        <a:lstStyle/>
        <a:p>
          <a:endParaRPr lang="en-US"/>
        </a:p>
      </dgm:t>
    </dgm:pt>
    <dgm:pt modelId="{6401477B-6C98-4E71-9E65-39BB5D0658D5}">
      <dgm:prSet phldrT="[Text]"/>
      <dgm:spPr/>
      <dgm:t>
        <a:bodyPr/>
        <a:lstStyle/>
        <a:p>
          <a:r>
            <a:rPr lang="en-US" dirty="0" smtClean="0"/>
            <a:t>Outcome of GST Council Meeting</a:t>
          </a:r>
          <a:endParaRPr lang="en-US" dirty="0"/>
        </a:p>
      </dgm:t>
    </dgm:pt>
    <dgm:pt modelId="{CD45F6A4-70FA-48B6-8752-708BC7B182CE}" type="parTrans" cxnId="{2F115F0D-8357-4D81-804B-AD9ABC7110AE}">
      <dgm:prSet/>
      <dgm:spPr/>
      <dgm:t>
        <a:bodyPr/>
        <a:lstStyle/>
        <a:p>
          <a:endParaRPr lang="en-US"/>
        </a:p>
      </dgm:t>
    </dgm:pt>
    <dgm:pt modelId="{4E7250F0-45C9-4909-8989-9F65DF648E08}" type="sibTrans" cxnId="{2F115F0D-8357-4D81-804B-AD9ABC7110AE}">
      <dgm:prSet/>
      <dgm:spPr/>
      <dgm:t>
        <a:bodyPr/>
        <a:lstStyle/>
        <a:p>
          <a:endParaRPr lang="en-US"/>
        </a:p>
      </dgm:t>
    </dgm:pt>
    <dgm:pt modelId="{7111DC5A-6820-4A18-AAB7-614936FA89D2}" type="pres">
      <dgm:prSet presAssocID="{FA27E058-90A7-4FD3-81CD-8918FE03DC2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ED84EF1-4EDA-44DF-8466-A76A5FCBF8E2}" type="pres">
      <dgm:prSet presAssocID="{FA27E058-90A7-4FD3-81CD-8918FE03DC22}" presName="Name1" presStyleCnt="0"/>
      <dgm:spPr/>
    </dgm:pt>
    <dgm:pt modelId="{ECF4C766-59D4-4CAD-AEAE-148E82F79C0E}" type="pres">
      <dgm:prSet presAssocID="{FA27E058-90A7-4FD3-81CD-8918FE03DC22}" presName="cycle" presStyleCnt="0"/>
      <dgm:spPr/>
    </dgm:pt>
    <dgm:pt modelId="{707BFE9D-3F8D-439B-853D-D97404E7B1EA}" type="pres">
      <dgm:prSet presAssocID="{FA27E058-90A7-4FD3-81CD-8918FE03DC22}" presName="srcNode" presStyleLbl="node1" presStyleIdx="0" presStyleCnt="7"/>
      <dgm:spPr/>
    </dgm:pt>
    <dgm:pt modelId="{7F2F8B29-C608-42BA-A9AC-CD841DB956B8}" type="pres">
      <dgm:prSet presAssocID="{FA27E058-90A7-4FD3-81CD-8918FE03DC22}" presName="conn" presStyleLbl="parChTrans1D2" presStyleIdx="0" presStyleCnt="1"/>
      <dgm:spPr/>
      <dgm:t>
        <a:bodyPr/>
        <a:lstStyle/>
        <a:p>
          <a:endParaRPr lang="en-US"/>
        </a:p>
      </dgm:t>
    </dgm:pt>
    <dgm:pt modelId="{EACE5098-4200-4C81-9BA6-1A6E16D1C7D5}" type="pres">
      <dgm:prSet presAssocID="{FA27E058-90A7-4FD3-81CD-8918FE03DC22}" presName="extraNode" presStyleLbl="node1" presStyleIdx="0" presStyleCnt="7"/>
      <dgm:spPr/>
    </dgm:pt>
    <dgm:pt modelId="{7DF84D16-319C-4867-8E1D-EF1D54303B46}" type="pres">
      <dgm:prSet presAssocID="{FA27E058-90A7-4FD3-81CD-8918FE03DC22}" presName="dstNode" presStyleLbl="node1" presStyleIdx="0" presStyleCnt="7"/>
      <dgm:spPr/>
    </dgm:pt>
    <dgm:pt modelId="{F6D3381E-269A-4B09-89FE-64B286D09A8A}" type="pres">
      <dgm:prSet presAssocID="{E8A604E5-2092-45F5-8B81-120792DF6568}" presName="text_1" presStyleLbl="node1" presStyleIdx="0" presStyleCnt="7" custLinFactNeighborX="-30490" custLinFactNeighborY="111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3EF31-D761-4CB7-AFC6-1A114F8A3801}" type="pres">
      <dgm:prSet presAssocID="{E8A604E5-2092-45F5-8B81-120792DF6568}" presName="accent_1" presStyleCnt="0"/>
      <dgm:spPr/>
    </dgm:pt>
    <dgm:pt modelId="{928D7102-1066-493F-A2A8-E1BD4D5E63B5}" type="pres">
      <dgm:prSet presAssocID="{E8A604E5-2092-45F5-8B81-120792DF6568}" presName="accentRepeatNode" presStyleLbl="solidFgAcc1" presStyleIdx="0" presStyleCnt="7"/>
      <dgm:spPr/>
    </dgm:pt>
    <dgm:pt modelId="{16EE9D8F-CE5D-4709-BDFB-BE6A09EA3539}" type="pres">
      <dgm:prSet presAssocID="{350D58D5-5733-41FC-9AA0-00AC0CCE2C5F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73D92-6FA8-4927-BF7B-517B2B67FEE1}" type="pres">
      <dgm:prSet presAssocID="{350D58D5-5733-41FC-9AA0-00AC0CCE2C5F}" presName="accent_2" presStyleCnt="0"/>
      <dgm:spPr/>
    </dgm:pt>
    <dgm:pt modelId="{0E885ECC-ED36-4DA4-9BB9-8667274B382C}" type="pres">
      <dgm:prSet presAssocID="{350D58D5-5733-41FC-9AA0-00AC0CCE2C5F}" presName="accentRepeatNode" presStyleLbl="solidFgAcc1" presStyleIdx="1" presStyleCnt="7"/>
      <dgm:spPr/>
    </dgm:pt>
    <dgm:pt modelId="{1C59E7F7-1D83-495F-B850-93D1B0D4636D}" type="pres">
      <dgm:prSet presAssocID="{82E53919-5988-49A9-ABFC-A0B953F2FDA5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A726F8-328F-4A19-A76E-E62F2ADA26DC}" type="pres">
      <dgm:prSet presAssocID="{82E53919-5988-49A9-ABFC-A0B953F2FDA5}" presName="accent_3" presStyleCnt="0"/>
      <dgm:spPr/>
    </dgm:pt>
    <dgm:pt modelId="{15169703-3B09-4D1C-933C-7714BB23A2C1}" type="pres">
      <dgm:prSet presAssocID="{82E53919-5988-49A9-ABFC-A0B953F2FDA5}" presName="accentRepeatNode" presStyleLbl="solidFgAcc1" presStyleIdx="2" presStyleCnt="7"/>
      <dgm:spPr/>
    </dgm:pt>
    <dgm:pt modelId="{5A2FDA2C-4AB1-4A33-95B6-BD80B990D87C}" type="pres">
      <dgm:prSet presAssocID="{E4F61553-E0A1-4860-A74D-A56B173FFD77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8071CA-87E4-4C0E-9979-5E62934CFA6E}" type="pres">
      <dgm:prSet presAssocID="{E4F61553-E0A1-4860-A74D-A56B173FFD77}" presName="accent_4" presStyleCnt="0"/>
      <dgm:spPr/>
    </dgm:pt>
    <dgm:pt modelId="{B11BA317-9968-4D16-89CF-23689FB131ED}" type="pres">
      <dgm:prSet presAssocID="{E4F61553-E0A1-4860-A74D-A56B173FFD77}" presName="accentRepeatNode" presStyleLbl="solidFgAcc1" presStyleIdx="3" presStyleCnt="7"/>
      <dgm:spPr/>
    </dgm:pt>
    <dgm:pt modelId="{3EC7DE8E-0265-4D4D-8EF9-A9FFE1C73B92}" type="pres">
      <dgm:prSet presAssocID="{16680C65-CD8A-40C9-88E6-2DB6CA29960A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7348D1-1CDF-49B8-A333-FE144E2B2AF1}" type="pres">
      <dgm:prSet presAssocID="{16680C65-CD8A-40C9-88E6-2DB6CA29960A}" presName="accent_5" presStyleCnt="0"/>
      <dgm:spPr/>
    </dgm:pt>
    <dgm:pt modelId="{DCE9FA16-B5CF-4E29-AD03-E7B6B23617D9}" type="pres">
      <dgm:prSet presAssocID="{16680C65-CD8A-40C9-88E6-2DB6CA29960A}" presName="accentRepeatNode" presStyleLbl="solidFgAcc1" presStyleIdx="4" presStyleCnt="7"/>
      <dgm:spPr/>
    </dgm:pt>
    <dgm:pt modelId="{174D26C7-95AF-445A-AE78-05A513EAF314}" type="pres">
      <dgm:prSet presAssocID="{32C3AC33-DE64-4EF9-B2ED-D45D381D585F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F26E4B-46DD-4B4A-AA02-A48E1ED4FB62}" type="pres">
      <dgm:prSet presAssocID="{32C3AC33-DE64-4EF9-B2ED-D45D381D585F}" presName="accent_6" presStyleCnt="0"/>
      <dgm:spPr/>
    </dgm:pt>
    <dgm:pt modelId="{F1DC19F5-BCE9-4AF4-92D9-BFBDDC142491}" type="pres">
      <dgm:prSet presAssocID="{32C3AC33-DE64-4EF9-B2ED-D45D381D585F}" presName="accentRepeatNode" presStyleLbl="solidFgAcc1" presStyleIdx="5" presStyleCnt="7"/>
      <dgm:spPr/>
    </dgm:pt>
    <dgm:pt modelId="{12B9A2C6-000A-465E-9D76-0DBFE19879C9}" type="pres">
      <dgm:prSet presAssocID="{6401477B-6C98-4E71-9E65-39BB5D0658D5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4BAF-EBF4-4C0E-B1A2-87ECEE086AEA}" type="pres">
      <dgm:prSet presAssocID="{6401477B-6C98-4E71-9E65-39BB5D0658D5}" presName="accent_7" presStyleCnt="0"/>
      <dgm:spPr/>
    </dgm:pt>
    <dgm:pt modelId="{DE19853C-6D10-4153-A6C6-879C45E6C66C}" type="pres">
      <dgm:prSet presAssocID="{6401477B-6C98-4E71-9E65-39BB5D0658D5}" presName="accentRepeatNode" presStyleLbl="solidFgAcc1" presStyleIdx="6" presStyleCnt="7"/>
      <dgm:spPr/>
    </dgm:pt>
  </dgm:ptLst>
  <dgm:cxnLst>
    <dgm:cxn modelId="{62CE72BA-6BD6-49BC-9FC3-45A77345735F}" srcId="{FA27E058-90A7-4FD3-81CD-8918FE03DC22}" destId="{16680C65-CD8A-40C9-88E6-2DB6CA29960A}" srcOrd="4" destOrd="0" parTransId="{931327DF-51E7-4578-BBD5-33540BAF46C3}" sibTransId="{7545D6DB-11D3-439F-BAB9-5775159D11C0}"/>
    <dgm:cxn modelId="{6E593E26-521C-4C42-817C-A1DF3FA8E0F8}" type="presOf" srcId="{E4F61553-E0A1-4860-A74D-A56B173FFD77}" destId="{5A2FDA2C-4AB1-4A33-95B6-BD80B990D87C}" srcOrd="0" destOrd="0" presId="urn:microsoft.com/office/officeart/2008/layout/VerticalCurvedList"/>
    <dgm:cxn modelId="{56FC89E1-34B7-41D1-B140-543BFE88616E}" srcId="{FA27E058-90A7-4FD3-81CD-8918FE03DC22}" destId="{350D58D5-5733-41FC-9AA0-00AC0CCE2C5F}" srcOrd="1" destOrd="0" parTransId="{B19552BB-D809-4DAA-AE72-7924359FF49C}" sibTransId="{8A25CF6B-3A52-44B4-9E97-1C66D8EA5E3F}"/>
    <dgm:cxn modelId="{ADA60287-A8BC-4242-BB09-99F0C41FCF15}" type="presOf" srcId="{32C3AC33-DE64-4EF9-B2ED-D45D381D585F}" destId="{174D26C7-95AF-445A-AE78-05A513EAF314}" srcOrd="0" destOrd="0" presId="urn:microsoft.com/office/officeart/2008/layout/VerticalCurvedList"/>
    <dgm:cxn modelId="{73DDE82A-C163-4EB4-947E-41E6228B15CA}" type="presOf" srcId="{6401477B-6C98-4E71-9E65-39BB5D0658D5}" destId="{12B9A2C6-000A-465E-9D76-0DBFE19879C9}" srcOrd="0" destOrd="0" presId="urn:microsoft.com/office/officeart/2008/layout/VerticalCurvedList"/>
    <dgm:cxn modelId="{0028DDC8-E6C7-4DFC-B309-A3E03EDDA3FC}" srcId="{FA27E058-90A7-4FD3-81CD-8918FE03DC22}" destId="{E4F61553-E0A1-4860-A74D-A56B173FFD77}" srcOrd="3" destOrd="0" parTransId="{729AAF74-F5D6-4301-98E8-365AFA151DAD}" sibTransId="{A75DD83F-FB6C-4288-AB14-E5E10865A3A3}"/>
    <dgm:cxn modelId="{37E6A1FE-393E-46C4-BF98-B63863373D84}" srcId="{FA27E058-90A7-4FD3-81CD-8918FE03DC22}" destId="{32C3AC33-DE64-4EF9-B2ED-D45D381D585F}" srcOrd="5" destOrd="0" parTransId="{E135F6C3-2C3C-4366-838F-DD8A55935914}" sibTransId="{07FAA098-F2BD-45FB-9B83-60DA8BB5A135}"/>
    <dgm:cxn modelId="{B3D8F0AC-E30E-43CF-A7FF-70E98D3678F0}" type="presOf" srcId="{82E53919-5988-49A9-ABFC-A0B953F2FDA5}" destId="{1C59E7F7-1D83-495F-B850-93D1B0D4636D}" srcOrd="0" destOrd="0" presId="urn:microsoft.com/office/officeart/2008/layout/VerticalCurvedList"/>
    <dgm:cxn modelId="{007D849A-F9C7-4BB1-A984-D2F23E3D645C}" type="presOf" srcId="{F39E2ADA-125E-4EB0-A99B-D308C9C1A305}" destId="{7F2F8B29-C608-42BA-A9AC-CD841DB956B8}" srcOrd="0" destOrd="0" presId="urn:microsoft.com/office/officeart/2008/layout/VerticalCurvedList"/>
    <dgm:cxn modelId="{E7A1C229-F3E4-431A-9BF5-DF110FF5D25B}" type="presOf" srcId="{350D58D5-5733-41FC-9AA0-00AC0CCE2C5F}" destId="{16EE9D8F-CE5D-4709-BDFB-BE6A09EA3539}" srcOrd="0" destOrd="0" presId="urn:microsoft.com/office/officeart/2008/layout/VerticalCurvedList"/>
    <dgm:cxn modelId="{AFA7BBDD-ADE5-4DBB-9F6B-D4590B1A8E55}" type="presOf" srcId="{16680C65-CD8A-40C9-88E6-2DB6CA29960A}" destId="{3EC7DE8E-0265-4D4D-8EF9-A9FFE1C73B92}" srcOrd="0" destOrd="0" presId="urn:microsoft.com/office/officeart/2008/layout/VerticalCurvedList"/>
    <dgm:cxn modelId="{2F115F0D-8357-4D81-804B-AD9ABC7110AE}" srcId="{FA27E058-90A7-4FD3-81CD-8918FE03DC22}" destId="{6401477B-6C98-4E71-9E65-39BB5D0658D5}" srcOrd="6" destOrd="0" parTransId="{CD45F6A4-70FA-48B6-8752-708BC7B182CE}" sibTransId="{4E7250F0-45C9-4909-8989-9F65DF648E08}"/>
    <dgm:cxn modelId="{6A80EDE7-18FA-4693-AEAE-BFEABA85D299}" type="presOf" srcId="{FA27E058-90A7-4FD3-81CD-8918FE03DC22}" destId="{7111DC5A-6820-4A18-AAB7-614936FA89D2}" srcOrd="0" destOrd="0" presId="urn:microsoft.com/office/officeart/2008/layout/VerticalCurvedList"/>
    <dgm:cxn modelId="{ECCDD316-F5CC-4B22-A62C-F2ED67C0D977}" srcId="{FA27E058-90A7-4FD3-81CD-8918FE03DC22}" destId="{82E53919-5988-49A9-ABFC-A0B953F2FDA5}" srcOrd="2" destOrd="0" parTransId="{E4682FCB-FEB3-42A7-BE28-1E8920400464}" sibTransId="{90A5DDA1-0461-47FB-B940-2826236B2394}"/>
    <dgm:cxn modelId="{59DA3005-CF86-4B92-B7AF-E9C1A71D9FE7}" srcId="{FA27E058-90A7-4FD3-81CD-8918FE03DC22}" destId="{E8A604E5-2092-45F5-8B81-120792DF6568}" srcOrd="0" destOrd="0" parTransId="{546976C7-9269-42E4-B814-E978E857E04F}" sibTransId="{F39E2ADA-125E-4EB0-A99B-D308C9C1A305}"/>
    <dgm:cxn modelId="{65542505-111C-4CF4-BFDD-8D2D25FD2082}" type="presOf" srcId="{E8A604E5-2092-45F5-8B81-120792DF6568}" destId="{F6D3381E-269A-4B09-89FE-64B286D09A8A}" srcOrd="0" destOrd="0" presId="urn:microsoft.com/office/officeart/2008/layout/VerticalCurvedList"/>
    <dgm:cxn modelId="{746CADDA-B886-4A16-B076-15B95D0DB3CF}" type="presParOf" srcId="{7111DC5A-6820-4A18-AAB7-614936FA89D2}" destId="{BED84EF1-4EDA-44DF-8466-A76A5FCBF8E2}" srcOrd="0" destOrd="0" presId="urn:microsoft.com/office/officeart/2008/layout/VerticalCurvedList"/>
    <dgm:cxn modelId="{BCF0AC93-7DFC-46FF-9EC1-C2CCF7BE258F}" type="presParOf" srcId="{BED84EF1-4EDA-44DF-8466-A76A5FCBF8E2}" destId="{ECF4C766-59D4-4CAD-AEAE-148E82F79C0E}" srcOrd="0" destOrd="0" presId="urn:microsoft.com/office/officeart/2008/layout/VerticalCurvedList"/>
    <dgm:cxn modelId="{1956FADC-611E-44F6-A81C-92FD6E7E8ACD}" type="presParOf" srcId="{ECF4C766-59D4-4CAD-AEAE-148E82F79C0E}" destId="{707BFE9D-3F8D-439B-853D-D97404E7B1EA}" srcOrd="0" destOrd="0" presId="urn:microsoft.com/office/officeart/2008/layout/VerticalCurvedList"/>
    <dgm:cxn modelId="{7A2AB7CF-2100-4D00-81F9-39C7B2DC8364}" type="presParOf" srcId="{ECF4C766-59D4-4CAD-AEAE-148E82F79C0E}" destId="{7F2F8B29-C608-42BA-A9AC-CD841DB956B8}" srcOrd="1" destOrd="0" presId="urn:microsoft.com/office/officeart/2008/layout/VerticalCurvedList"/>
    <dgm:cxn modelId="{6515B0C1-0C30-4CEA-B8BF-CC16279CD7A6}" type="presParOf" srcId="{ECF4C766-59D4-4CAD-AEAE-148E82F79C0E}" destId="{EACE5098-4200-4C81-9BA6-1A6E16D1C7D5}" srcOrd="2" destOrd="0" presId="urn:microsoft.com/office/officeart/2008/layout/VerticalCurvedList"/>
    <dgm:cxn modelId="{D60CC3A6-DD00-44E7-ACA5-116BBACBD40B}" type="presParOf" srcId="{ECF4C766-59D4-4CAD-AEAE-148E82F79C0E}" destId="{7DF84D16-319C-4867-8E1D-EF1D54303B46}" srcOrd="3" destOrd="0" presId="urn:microsoft.com/office/officeart/2008/layout/VerticalCurvedList"/>
    <dgm:cxn modelId="{A23FFE0E-4156-4597-A6F0-A9095E7EA673}" type="presParOf" srcId="{BED84EF1-4EDA-44DF-8466-A76A5FCBF8E2}" destId="{F6D3381E-269A-4B09-89FE-64B286D09A8A}" srcOrd="1" destOrd="0" presId="urn:microsoft.com/office/officeart/2008/layout/VerticalCurvedList"/>
    <dgm:cxn modelId="{DB3787FC-0AEE-4605-A097-0CEFD5A376A7}" type="presParOf" srcId="{BED84EF1-4EDA-44DF-8466-A76A5FCBF8E2}" destId="{CB93EF31-D761-4CB7-AFC6-1A114F8A3801}" srcOrd="2" destOrd="0" presId="urn:microsoft.com/office/officeart/2008/layout/VerticalCurvedList"/>
    <dgm:cxn modelId="{EA102576-CE40-4E07-B688-ABDA2D1EFA4C}" type="presParOf" srcId="{CB93EF31-D761-4CB7-AFC6-1A114F8A3801}" destId="{928D7102-1066-493F-A2A8-E1BD4D5E63B5}" srcOrd="0" destOrd="0" presId="urn:microsoft.com/office/officeart/2008/layout/VerticalCurvedList"/>
    <dgm:cxn modelId="{FF2D14A3-77A4-4211-820E-172ECD38D016}" type="presParOf" srcId="{BED84EF1-4EDA-44DF-8466-A76A5FCBF8E2}" destId="{16EE9D8F-CE5D-4709-BDFB-BE6A09EA3539}" srcOrd="3" destOrd="0" presId="urn:microsoft.com/office/officeart/2008/layout/VerticalCurvedList"/>
    <dgm:cxn modelId="{509CBA17-B3F9-4574-825B-03345808D176}" type="presParOf" srcId="{BED84EF1-4EDA-44DF-8466-A76A5FCBF8E2}" destId="{78573D92-6FA8-4927-BF7B-517B2B67FEE1}" srcOrd="4" destOrd="0" presId="urn:microsoft.com/office/officeart/2008/layout/VerticalCurvedList"/>
    <dgm:cxn modelId="{7A647865-237A-43CD-AAD6-83AD5FEFB51C}" type="presParOf" srcId="{78573D92-6FA8-4927-BF7B-517B2B67FEE1}" destId="{0E885ECC-ED36-4DA4-9BB9-8667274B382C}" srcOrd="0" destOrd="0" presId="urn:microsoft.com/office/officeart/2008/layout/VerticalCurvedList"/>
    <dgm:cxn modelId="{73310CBB-79FC-4D21-B5A6-1F5688306557}" type="presParOf" srcId="{BED84EF1-4EDA-44DF-8466-A76A5FCBF8E2}" destId="{1C59E7F7-1D83-495F-B850-93D1B0D4636D}" srcOrd="5" destOrd="0" presId="urn:microsoft.com/office/officeart/2008/layout/VerticalCurvedList"/>
    <dgm:cxn modelId="{927AE0C1-6D00-42D9-A099-B319B8377CA1}" type="presParOf" srcId="{BED84EF1-4EDA-44DF-8466-A76A5FCBF8E2}" destId="{EBA726F8-328F-4A19-A76E-E62F2ADA26DC}" srcOrd="6" destOrd="0" presId="urn:microsoft.com/office/officeart/2008/layout/VerticalCurvedList"/>
    <dgm:cxn modelId="{D229D231-A4BA-455B-8FE0-90D4848906D5}" type="presParOf" srcId="{EBA726F8-328F-4A19-A76E-E62F2ADA26DC}" destId="{15169703-3B09-4D1C-933C-7714BB23A2C1}" srcOrd="0" destOrd="0" presId="urn:microsoft.com/office/officeart/2008/layout/VerticalCurvedList"/>
    <dgm:cxn modelId="{FC49FDF7-CB9D-4CE8-B055-EA1179A96E42}" type="presParOf" srcId="{BED84EF1-4EDA-44DF-8466-A76A5FCBF8E2}" destId="{5A2FDA2C-4AB1-4A33-95B6-BD80B990D87C}" srcOrd="7" destOrd="0" presId="urn:microsoft.com/office/officeart/2008/layout/VerticalCurvedList"/>
    <dgm:cxn modelId="{DB722D1D-F294-483D-BE61-59838D5333DD}" type="presParOf" srcId="{BED84EF1-4EDA-44DF-8466-A76A5FCBF8E2}" destId="{8D8071CA-87E4-4C0E-9979-5E62934CFA6E}" srcOrd="8" destOrd="0" presId="urn:microsoft.com/office/officeart/2008/layout/VerticalCurvedList"/>
    <dgm:cxn modelId="{E433B4E9-7F32-44E5-BF1D-88CBF4AAB31B}" type="presParOf" srcId="{8D8071CA-87E4-4C0E-9979-5E62934CFA6E}" destId="{B11BA317-9968-4D16-89CF-23689FB131ED}" srcOrd="0" destOrd="0" presId="urn:microsoft.com/office/officeart/2008/layout/VerticalCurvedList"/>
    <dgm:cxn modelId="{E34F4B14-C874-4D9D-BE8C-16BECF8218F8}" type="presParOf" srcId="{BED84EF1-4EDA-44DF-8466-A76A5FCBF8E2}" destId="{3EC7DE8E-0265-4D4D-8EF9-A9FFE1C73B92}" srcOrd="9" destOrd="0" presId="urn:microsoft.com/office/officeart/2008/layout/VerticalCurvedList"/>
    <dgm:cxn modelId="{28D61D33-0B9F-4EE4-9056-E8D3BB5E03F5}" type="presParOf" srcId="{BED84EF1-4EDA-44DF-8466-A76A5FCBF8E2}" destId="{347348D1-1CDF-49B8-A333-FE144E2B2AF1}" srcOrd="10" destOrd="0" presId="urn:microsoft.com/office/officeart/2008/layout/VerticalCurvedList"/>
    <dgm:cxn modelId="{4191AEE5-1874-4A59-81E2-2BBB6C15042B}" type="presParOf" srcId="{347348D1-1CDF-49B8-A333-FE144E2B2AF1}" destId="{DCE9FA16-B5CF-4E29-AD03-E7B6B23617D9}" srcOrd="0" destOrd="0" presId="urn:microsoft.com/office/officeart/2008/layout/VerticalCurvedList"/>
    <dgm:cxn modelId="{50F8E62B-ABB7-4473-A033-C79C6115B0A2}" type="presParOf" srcId="{BED84EF1-4EDA-44DF-8466-A76A5FCBF8E2}" destId="{174D26C7-95AF-445A-AE78-05A513EAF314}" srcOrd="11" destOrd="0" presId="urn:microsoft.com/office/officeart/2008/layout/VerticalCurvedList"/>
    <dgm:cxn modelId="{07DD0D35-1FE5-44F9-B2CF-6370DF2A5ABD}" type="presParOf" srcId="{BED84EF1-4EDA-44DF-8466-A76A5FCBF8E2}" destId="{42F26E4B-46DD-4B4A-AA02-A48E1ED4FB62}" srcOrd="12" destOrd="0" presId="urn:microsoft.com/office/officeart/2008/layout/VerticalCurvedList"/>
    <dgm:cxn modelId="{32D58BEC-163F-4B1D-8E71-DAD014932B7A}" type="presParOf" srcId="{42F26E4B-46DD-4B4A-AA02-A48E1ED4FB62}" destId="{F1DC19F5-BCE9-4AF4-92D9-BFBDDC142491}" srcOrd="0" destOrd="0" presId="urn:microsoft.com/office/officeart/2008/layout/VerticalCurvedList"/>
    <dgm:cxn modelId="{511A7449-C660-475B-BAC8-25936495D0F0}" type="presParOf" srcId="{BED84EF1-4EDA-44DF-8466-A76A5FCBF8E2}" destId="{12B9A2C6-000A-465E-9D76-0DBFE19879C9}" srcOrd="13" destOrd="0" presId="urn:microsoft.com/office/officeart/2008/layout/VerticalCurvedList"/>
    <dgm:cxn modelId="{E7AE1847-76E3-4FF3-ABAA-B8E0437D25B8}" type="presParOf" srcId="{BED84EF1-4EDA-44DF-8466-A76A5FCBF8E2}" destId="{49C34BAF-EBF4-4C0E-B1A2-87ECEE086AEA}" srcOrd="14" destOrd="0" presId="urn:microsoft.com/office/officeart/2008/layout/VerticalCurvedList"/>
    <dgm:cxn modelId="{31A96E64-11DC-4CDB-85E2-274541EBD26D}" type="presParOf" srcId="{49C34BAF-EBF4-4C0E-B1A2-87ECEE086AEA}" destId="{DE19853C-6D10-4153-A6C6-879C45E6C66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F8B29-C608-42BA-A9AC-CD841DB956B8}">
      <dsp:nvSpPr>
        <dsp:cNvPr id="0" name=""/>
        <dsp:cNvSpPr/>
      </dsp:nvSpPr>
      <dsp:spPr>
        <a:xfrm>
          <a:off x="-6195620" y="-948514"/>
          <a:ext cx="7380254" cy="7380254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3381E-269A-4B09-89FE-64B286D09A8A}">
      <dsp:nvSpPr>
        <dsp:cNvPr id="0" name=""/>
        <dsp:cNvSpPr/>
      </dsp:nvSpPr>
      <dsp:spPr>
        <a:xfrm>
          <a:off x="0" y="304799"/>
          <a:ext cx="7009750" cy="49831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Introduction of GST</a:t>
          </a:r>
          <a:endParaRPr lang="en-US" sz="2600" kern="1200" dirty="0"/>
        </a:p>
      </dsp:txBody>
      <dsp:txXfrm>
        <a:off x="0" y="304799"/>
        <a:ext cx="7009750" cy="498315"/>
      </dsp:txXfrm>
    </dsp:sp>
    <dsp:sp modelId="{928D7102-1066-493F-A2A8-E1BD4D5E63B5}">
      <dsp:nvSpPr>
        <dsp:cNvPr id="0" name=""/>
        <dsp:cNvSpPr/>
      </dsp:nvSpPr>
      <dsp:spPr>
        <a:xfrm>
          <a:off x="73201" y="186977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EE9D8F-CE5D-4709-BDFB-BE6A09EA3539}">
      <dsp:nvSpPr>
        <dsp:cNvPr id="0" name=""/>
        <dsp:cNvSpPr/>
      </dsp:nvSpPr>
      <dsp:spPr>
        <a:xfrm>
          <a:off x="835917" y="997179"/>
          <a:ext cx="6558481" cy="498315"/>
        </a:xfrm>
        <a:prstGeom prst="rect">
          <a:avLst/>
        </a:prstGeom>
        <a:gradFill rotWithShape="0">
          <a:gsLst>
            <a:gs pos="0">
              <a:schemeClr val="accent4">
                <a:hueOff val="1735391"/>
                <a:satOff val="-9867"/>
                <a:lumOff val="3170"/>
                <a:alphaOff val="0"/>
                <a:shade val="63000"/>
                <a:satMod val="165000"/>
              </a:schemeClr>
            </a:gs>
            <a:gs pos="30000">
              <a:schemeClr val="accent4">
                <a:hueOff val="1735391"/>
                <a:satOff val="-9867"/>
                <a:lumOff val="3170"/>
                <a:alphaOff val="0"/>
                <a:shade val="58000"/>
                <a:satMod val="165000"/>
              </a:schemeClr>
            </a:gs>
            <a:gs pos="75000">
              <a:schemeClr val="accent4">
                <a:hueOff val="1735391"/>
                <a:satOff val="-9867"/>
                <a:lumOff val="3170"/>
                <a:alphaOff val="0"/>
                <a:shade val="30000"/>
                <a:satMod val="175000"/>
              </a:schemeClr>
            </a:gs>
            <a:gs pos="100000">
              <a:schemeClr val="accent4">
                <a:hueOff val="1735391"/>
                <a:satOff val="-9867"/>
                <a:lumOff val="317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Input Tax Credit Under GST</a:t>
          </a:r>
          <a:endParaRPr lang="en-US" sz="2600" kern="1200" dirty="0"/>
        </a:p>
      </dsp:txBody>
      <dsp:txXfrm>
        <a:off x="835917" y="997179"/>
        <a:ext cx="6558481" cy="498315"/>
      </dsp:txXfrm>
    </dsp:sp>
    <dsp:sp modelId="{0E885ECC-ED36-4DA4-9BB9-8667274B382C}">
      <dsp:nvSpPr>
        <dsp:cNvPr id="0" name=""/>
        <dsp:cNvSpPr/>
      </dsp:nvSpPr>
      <dsp:spPr>
        <a:xfrm>
          <a:off x="524470" y="934889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735391"/>
              <a:satOff val="-9867"/>
              <a:lumOff val="317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59E7F7-1D83-495F-B850-93D1B0D4636D}">
      <dsp:nvSpPr>
        <dsp:cNvPr id="0" name=""/>
        <dsp:cNvSpPr/>
      </dsp:nvSpPr>
      <dsp:spPr>
        <a:xfrm>
          <a:off x="1083211" y="1744542"/>
          <a:ext cx="6311187" cy="498315"/>
        </a:xfrm>
        <a:prstGeom prst="rect">
          <a:avLst/>
        </a:prstGeom>
        <a:gradFill rotWithShape="0">
          <a:gsLst>
            <a:gs pos="0">
              <a:schemeClr val="accent4">
                <a:hueOff val="3470783"/>
                <a:satOff val="-19734"/>
                <a:lumOff val="6340"/>
                <a:alphaOff val="0"/>
                <a:shade val="63000"/>
                <a:satMod val="165000"/>
              </a:schemeClr>
            </a:gs>
            <a:gs pos="30000">
              <a:schemeClr val="accent4">
                <a:hueOff val="3470783"/>
                <a:satOff val="-19734"/>
                <a:lumOff val="6340"/>
                <a:alphaOff val="0"/>
                <a:shade val="58000"/>
                <a:satMod val="165000"/>
              </a:schemeClr>
            </a:gs>
            <a:gs pos="75000">
              <a:schemeClr val="accent4">
                <a:hueOff val="3470783"/>
                <a:satOff val="-19734"/>
                <a:lumOff val="6340"/>
                <a:alphaOff val="0"/>
                <a:shade val="30000"/>
                <a:satMod val="175000"/>
              </a:schemeClr>
            </a:gs>
            <a:gs pos="100000">
              <a:schemeClr val="accent4">
                <a:hueOff val="3470783"/>
                <a:satOff val="-19734"/>
                <a:lumOff val="634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Types of Invoices</a:t>
          </a:r>
          <a:endParaRPr lang="en-US" sz="2600" kern="1200" dirty="0"/>
        </a:p>
      </dsp:txBody>
      <dsp:txXfrm>
        <a:off x="1083211" y="1744542"/>
        <a:ext cx="6311187" cy="498315"/>
      </dsp:txXfrm>
    </dsp:sp>
    <dsp:sp modelId="{15169703-3B09-4D1C-933C-7714BB23A2C1}">
      <dsp:nvSpPr>
        <dsp:cNvPr id="0" name=""/>
        <dsp:cNvSpPr/>
      </dsp:nvSpPr>
      <dsp:spPr>
        <a:xfrm>
          <a:off x="771763" y="1682253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70783"/>
              <a:satOff val="-19734"/>
              <a:lumOff val="63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FDA2C-4AB1-4A33-95B6-BD80B990D87C}">
      <dsp:nvSpPr>
        <dsp:cNvPr id="0" name=""/>
        <dsp:cNvSpPr/>
      </dsp:nvSpPr>
      <dsp:spPr>
        <a:xfrm>
          <a:off x="1162169" y="2492454"/>
          <a:ext cx="6232229" cy="498315"/>
        </a:xfrm>
        <a:prstGeom prst="rect">
          <a:avLst/>
        </a:prstGeom>
        <a:gradFill rotWithShape="0">
          <a:gsLst>
            <a:gs pos="0">
              <a:schemeClr val="accent4">
                <a:hueOff val="5206174"/>
                <a:satOff val="-29601"/>
                <a:lumOff val="9510"/>
                <a:alphaOff val="0"/>
                <a:shade val="63000"/>
                <a:satMod val="165000"/>
              </a:schemeClr>
            </a:gs>
            <a:gs pos="30000">
              <a:schemeClr val="accent4">
                <a:hueOff val="5206174"/>
                <a:satOff val="-29601"/>
                <a:lumOff val="9510"/>
                <a:alphaOff val="0"/>
                <a:shade val="58000"/>
                <a:satMod val="165000"/>
              </a:schemeClr>
            </a:gs>
            <a:gs pos="75000">
              <a:schemeClr val="accent4">
                <a:hueOff val="5206174"/>
                <a:satOff val="-29601"/>
                <a:lumOff val="9510"/>
                <a:alphaOff val="0"/>
                <a:shade val="30000"/>
                <a:satMod val="175000"/>
              </a:schemeClr>
            </a:gs>
            <a:gs pos="100000">
              <a:schemeClr val="accent4">
                <a:hueOff val="5206174"/>
                <a:satOff val="-29601"/>
                <a:lumOff val="951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Tax Heads for Accounting</a:t>
          </a:r>
          <a:endParaRPr lang="en-US" sz="2600" kern="1200" dirty="0"/>
        </a:p>
      </dsp:txBody>
      <dsp:txXfrm>
        <a:off x="1162169" y="2492454"/>
        <a:ext cx="6232229" cy="498315"/>
      </dsp:txXfrm>
    </dsp:sp>
    <dsp:sp modelId="{B11BA317-9968-4D16-89CF-23689FB131ED}">
      <dsp:nvSpPr>
        <dsp:cNvPr id="0" name=""/>
        <dsp:cNvSpPr/>
      </dsp:nvSpPr>
      <dsp:spPr>
        <a:xfrm>
          <a:off x="850722" y="2430165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206174"/>
              <a:satOff val="-29601"/>
              <a:lumOff val="95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7DE8E-0265-4D4D-8EF9-A9FFE1C73B92}">
      <dsp:nvSpPr>
        <dsp:cNvPr id="0" name=""/>
        <dsp:cNvSpPr/>
      </dsp:nvSpPr>
      <dsp:spPr>
        <a:xfrm>
          <a:off x="1083211" y="3240366"/>
          <a:ext cx="6311187" cy="498315"/>
        </a:xfrm>
        <a:prstGeom prst="rect">
          <a:avLst/>
        </a:prstGeom>
        <a:gradFill rotWithShape="0">
          <a:gsLst>
            <a:gs pos="0">
              <a:schemeClr val="accent4">
                <a:hueOff val="6941566"/>
                <a:satOff val="-39468"/>
                <a:lumOff val="12680"/>
                <a:alphaOff val="0"/>
                <a:shade val="63000"/>
                <a:satMod val="165000"/>
              </a:schemeClr>
            </a:gs>
            <a:gs pos="30000">
              <a:schemeClr val="accent4">
                <a:hueOff val="6941566"/>
                <a:satOff val="-39468"/>
                <a:lumOff val="12680"/>
                <a:alphaOff val="0"/>
                <a:shade val="58000"/>
                <a:satMod val="165000"/>
              </a:schemeClr>
            </a:gs>
            <a:gs pos="75000">
              <a:schemeClr val="accent4">
                <a:hueOff val="6941566"/>
                <a:satOff val="-39468"/>
                <a:lumOff val="12680"/>
                <a:alphaOff val="0"/>
                <a:shade val="30000"/>
                <a:satMod val="175000"/>
              </a:schemeClr>
            </a:gs>
            <a:gs pos="100000">
              <a:schemeClr val="accent4">
                <a:hueOff val="6941566"/>
                <a:satOff val="-39468"/>
                <a:lumOff val="1268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Setoff of Taxes Paid</a:t>
          </a:r>
          <a:endParaRPr lang="en-US" sz="2600" kern="1200" dirty="0"/>
        </a:p>
      </dsp:txBody>
      <dsp:txXfrm>
        <a:off x="1083211" y="3240366"/>
        <a:ext cx="6311187" cy="498315"/>
      </dsp:txXfrm>
    </dsp:sp>
    <dsp:sp modelId="{DCE9FA16-B5CF-4E29-AD03-E7B6B23617D9}">
      <dsp:nvSpPr>
        <dsp:cNvPr id="0" name=""/>
        <dsp:cNvSpPr/>
      </dsp:nvSpPr>
      <dsp:spPr>
        <a:xfrm>
          <a:off x="771763" y="3178077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41566"/>
              <a:satOff val="-39468"/>
              <a:lumOff val="126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4D26C7-95AF-445A-AE78-05A513EAF314}">
      <dsp:nvSpPr>
        <dsp:cNvPr id="0" name=""/>
        <dsp:cNvSpPr/>
      </dsp:nvSpPr>
      <dsp:spPr>
        <a:xfrm>
          <a:off x="835917" y="3987730"/>
          <a:ext cx="6558481" cy="498315"/>
        </a:xfrm>
        <a:prstGeom prst="rect">
          <a:avLst/>
        </a:prstGeom>
        <a:gradFill rotWithShape="0">
          <a:gsLst>
            <a:gs pos="0">
              <a:schemeClr val="accent4">
                <a:hueOff val="8676957"/>
                <a:satOff val="-49335"/>
                <a:lumOff val="15850"/>
                <a:alphaOff val="0"/>
                <a:shade val="63000"/>
                <a:satMod val="165000"/>
              </a:schemeClr>
            </a:gs>
            <a:gs pos="30000">
              <a:schemeClr val="accent4">
                <a:hueOff val="8676957"/>
                <a:satOff val="-49335"/>
                <a:lumOff val="15850"/>
                <a:alphaOff val="0"/>
                <a:shade val="58000"/>
                <a:satMod val="165000"/>
              </a:schemeClr>
            </a:gs>
            <a:gs pos="75000">
              <a:schemeClr val="accent4">
                <a:hueOff val="8676957"/>
                <a:satOff val="-49335"/>
                <a:lumOff val="15850"/>
                <a:alphaOff val="0"/>
                <a:shade val="30000"/>
                <a:satMod val="175000"/>
              </a:schemeClr>
            </a:gs>
            <a:gs pos="100000">
              <a:schemeClr val="accent4">
                <a:hueOff val="8676957"/>
                <a:satOff val="-49335"/>
                <a:lumOff val="1585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Due Dates of Returns</a:t>
          </a:r>
          <a:endParaRPr lang="en-US" sz="2600" kern="1200" dirty="0"/>
        </a:p>
      </dsp:txBody>
      <dsp:txXfrm>
        <a:off x="835917" y="3987730"/>
        <a:ext cx="6558481" cy="498315"/>
      </dsp:txXfrm>
    </dsp:sp>
    <dsp:sp modelId="{F1DC19F5-BCE9-4AF4-92D9-BFBDDC142491}">
      <dsp:nvSpPr>
        <dsp:cNvPr id="0" name=""/>
        <dsp:cNvSpPr/>
      </dsp:nvSpPr>
      <dsp:spPr>
        <a:xfrm>
          <a:off x="524470" y="3925440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8676957"/>
              <a:satOff val="-49335"/>
              <a:lumOff val="1585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B9A2C6-000A-465E-9D76-0DBFE19879C9}">
      <dsp:nvSpPr>
        <dsp:cNvPr id="0" name=""/>
        <dsp:cNvSpPr/>
      </dsp:nvSpPr>
      <dsp:spPr>
        <a:xfrm>
          <a:off x="384648" y="4735642"/>
          <a:ext cx="7009750" cy="498315"/>
        </a:xfrm>
        <a:prstGeom prst="rect">
          <a:avLst/>
        </a:prstGeom>
        <a:gradFill rotWithShape="0">
          <a:gsLst>
            <a:gs pos="0">
              <a:schemeClr val="accent4">
                <a:hueOff val="10412348"/>
                <a:satOff val="-59202"/>
                <a:lumOff val="19020"/>
                <a:alphaOff val="0"/>
                <a:shade val="63000"/>
                <a:satMod val="165000"/>
              </a:schemeClr>
            </a:gs>
            <a:gs pos="30000">
              <a:schemeClr val="accent4">
                <a:hueOff val="10412348"/>
                <a:satOff val="-59202"/>
                <a:lumOff val="19020"/>
                <a:alphaOff val="0"/>
                <a:shade val="58000"/>
                <a:satMod val="165000"/>
              </a:schemeClr>
            </a:gs>
            <a:gs pos="75000">
              <a:schemeClr val="accent4">
                <a:hueOff val="10412348"/>
                <a:satOff val="-59202"/>
                <a:lumOff val="19020"/>
                <a:alphaOff val="0"/>
                <a:shade val="30000"/>
                <a:satMod val="175000"/>
              </a:schemeClr>
            </a:gs>
            <a:gs pos="100000">
              <a:schemeClr val="accent4">
                <a:hueOff val="10412348"/>
                <a:satOff val="-59202"/>
                <a:lumOff val="1902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5538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Outcome of GST Council Meeting</a:t>
          </a:r>
          <a:endParaRPr lang="en-US" sz="2600" kern="1200" dirty="0"/>
        </a:p>
      </dsp:txBody>
      <dsp:txXfrm>
        <a:off x="384648" y="4735642"/>
        <a:ext cx="7009750" cy="498315"/>
      </dsp:txXfrm>
    </dsp:sp>
    <dsp:sp modelId="{DE19853C-6D10-4153-A6C6-879C45E6C66C}">
      <dsp:nvSpPr>
        <dsp:cNvPr id="0" name=""/>
        <dsp:cNvSpPr/>
      </dsp:nvSpPr>
      <dsp:spPr>
        <a:xfrm>
          <a:off x="73201" y="4673352"/>
          <a:ext cx="622894" cy="6228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412348"/>
              <a:satOff val="-59202"/>
              <a:lumOff val="190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A0AC8A-2276-41DA-A691-2DE2E7757724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6090A1E-0B71-4626-AB03-0C3ACDC068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76400"/>
            <a:ext cx="4267200" cy="3276600"/>
          </a:xfrm>
        </p:spPr>
      </p:pic>
      <p:pic>
        <p:nvPicPr>
          <p:cNvPr id="2050" name="Picture 2" descr="C:\Users\Manish\Desktop\GST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6400"/>
            <a:ext cx="4191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78756" y="5334000"/>
            <a:ext cx="657263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GST w.e.f.-01-Jul-2017</a:t>
            </a:r>
            <a:endParaRPr lang="en-US" sz="4400" b="1" i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21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52450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ACCOUNTING ENTRIES UNDER GST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153400" cy="5334000"/>
          </a:xfrm>
        </p:spPr>
        <p:txBody>
          <a:bodyPr>
            <a:normAutofit lnSpcReduction="10000"/>
          </a:bodyPr>
          <a:lstStyle/>
          <a:p>
            <a:r>
              <a:rPr lang="en-US" sz="1600" b="1" dirty="0"/>
              <a:t>Example 1: Intra-state</a:t>
            </a:r>
            <a:endParaRPr lang="en-US" sz="1600" dirty="0"/>
          </a:p>
          <a:p>
            <a:r>
              <a:rPr lang="en-US" sz="1600" dirty="0"/>
              <a:t>Mr. X purchased goods </a:t>
            </a:r>
            <a:r>
              <a:rPr lang="en-US" sz="1600" dirty="0" err="1"/>
              <a:t>Rs</a:t>
            </a:r>
            <a:r>
              <a:rPr lang="en-US" sz="1600" dirty="0"/>
              <a:t>. 1,00,000 locally (intrastate)</a:t>
            </a:r>
          </a:p>
          <a:p>
            <a:r>
              <a:rPr lang="en-US" sz="1600" dirty="0"/>
              <a:t>He sold them for </a:t>
            </a:r>
            <a:r>
              <a:rPr lang="en-US" sz="1600" dirty="0" err="1"/>
              <a:t>Rs</a:t>
            </a:r>
            <a:r>
              <a:rPr lang="en-US" sz="1600" dirty="0"/>
              <a:t>. 1,50,000 in the same state</a:t>
            </a:r>
          </a:p>
          <a:p>
            <a:r>
              <a:rPr lang="en-US" sz="1600" dirty="0"/>
              <a:t>He paid legal consultation fees </a:t>
            </a:r>
            <a:r>
              <a:rPr lang="en-US" sz="1600" dirty="0" err="1"/>
              <a:t>Rs</a:t>
            </a:r>
            <a:r>
              <a:rPr lang="en-US" sz="1600" dirty="0"/>
              <a:t>. 5,000</a:t>
            </a:r>
          </a:p>
          <a:p>
            <a:r>
              <a:rPr lang="en-US" sz="1600" dirty="0"/>
              <a:t>He purchased furniture for his office for </a:t>
            </a:r>
            <a:r>
              <a:rPr lang="en-US" sz="1600" dirty="0" err="1"/>
              <a:t>Rs</a:t>
            </a:r>
            <a:r>
              <a:rPr lang="en-US" sz="1600" dirty="0"/>
              <a:t>. 12,000</a:t>
            </a:r>
          </a:p>
          <a:p>
            <a:r>
              <a:rPr lang="en-US" sz="1600" dirty="0"/>
              <a:t>Assuming CGST @8% and SGST@8%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        </a:t>
            </a:r>
            <a:r>
              <a:rPr lang="en-US" sz="1600" b="1" dirty="0" smtClean="0"/>
              <a:t>1)</a:t>
            </a:r>
            <a:r>
              <a:rPr lang="en-US" sz="1600" dirty="0"/>
              <a:t>	</a:t>
            </a:r>
            <a:r>
              <a:rPr lang="en-US" sz="1600" dirty="0" smtClean="0"/>
              <a:t>Purchase A/c 	</a:t>
            </a:r>
            <a:r>
              <a:rPr lang="en-US" sz="1600" dirty="0" err="1" smtClean="0"/>
              <a:t>Dr</a:t>
            </a:r>
            <a:r>
              <a:rPr lang="en-US" sz="1600" dirty="0" smtClean="0"/>
              <a:t>		1,00,000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Input CGST A/c 	</a:t>
            </a:r>
            <a:r>
              <a:rPr lang="en-US" sz="1600" dirty="0" err="1" smtClean="0"/>
              <a:t>Dr</a:t>
            </a:r>
            <a:r>
              <a:rPr lang="en-US" sz="1600" dirty="0" smtClean="0"/>
              <a:t>		     8,000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/>
              <a:t>Input </a:t>
            </a:r>
            <a:r>
              <a:rPr lang="en-US" sz="1600" dirty="0" smtClean="0"/>
              <a:t>SGST </a:t>
            </a:r>
            <a:r>
              <a:rPr lang="en-US" sz="1600" dirty="0"/>
              <a:t>A/c 	</a:t>
            </a:r>
            <a:r>
              <a:rPr lang="en-US" sz="1600" dirty="0" err="1"/>
              <a:t>Dr</a:t>
            </a:r>
            <a:r>
              <a:rPr lang="en-US" sz="1600" dirty="0"/>
              <a:t>		     8,000</a:t>
            </a:r>
          </a:p>
          <a:p>
            <a:pPr marL="0" indent="0">
              <a:buNone/>
            </a:pPr>
            <a:r>
              <a:rPr lang="en-US" sz="1600" dirty="0" smtClean="0"/>
              <a:t>	  To Creditors				1,16,000</a:t>
            </a:r>
            <a:r>
              <a:rPr lang="en-US" sz="1600" dirty="0"/>
              <a:t>	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</a:t>
            </a:r>
            <a:r>
              <a:rPr lang="en-US" sz="1600" b="1" dirty="0" smtClean="0"/>
              <a:t>2)	</a:t>
            </a:r>
            <a:r>
              <a:rPr lang="en-US" sz="1600" dirty="0" smtClean="0"/>
              <a:t>Debtors A/c 	</a:t>
            </a:r>
            <a:r>
              <a:rPr lang="en-US" sz="1600" dirty="0" err="1" smtClean="0"/>
              <a:t>Dr</a:t>
            </a:r>
            <a:r>
              <a:rPr lang="en-US" sz="1600" dirty="0" smtClean="0"/>
              <a:t>		1,74,000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   To Sales 				1,50,000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   To Output CGST A/c			   12,000</a:t>
            </a:r>
          </a:p>
          <a:p>
            <a:pPr marL="0" indent="0">
              <a:buNone/>
            </a:pPr>
            <a:r>
              <a:rPr lang="en-US" sz="1600" dirty="0" smtClean="0"/>
              <a:t>                   To </a:t>
            </a:r>
            <a:r>
              <a:rPr lang="en-US" sz="1600" dirty="0"/>
              <a:t>Output </a:t>
            </a:r>
            <a:r>
              <a:rPr lang="en-US" sz="1600" dirty="0" smtClean="0"/>
              <a:t>SGST </a:t>
            </a:r>
            <a:r>
              <a:rPr lang="en-US" sz="1600" dirty="0"/>
              <a:t>A/c			   12,000</a:t>
            </a:r>
            <a:br>
              <a:rPr lang="en-US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3582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14400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ACCOUNTING ENTRIES UNDER GST CONT…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153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b="1" dirty="0" smtClean="0"/>
              <a:t>3)	</a:t>
            </a:r>
            <a:r>
              <a:rPr lang="en-US" sz="1600" dirty="0" smtClean="0"/>
              <a:t>Legal Fees A/c 	Dr.		     5,000</a:t>
            </a:r>
          </a:p>
          <a:p>
            <a:pPr marL="0" indent="0">
              <a:buNone/>
            </a:pPr>
            <a:r>
              <a:rPr lang="en-US" sz="1600" b="1" dirty="0"/>
              <a:t>	</a:t>
            </a:r>
            <a:r>
              <a:rPr lang="en-US" sz="1600" dirty="0"/>
              <a:t>Input CGST A/c 	</a:t>
            </a:r>
            <a:r>
              <a:rPr lang="en-US" sz="1600" dirty="0" err="1"/>
              <a:t>Dr</a:t>
            </a:r>
            <a:r>
              <a:rPr lang="en-US" sz="1600" dirty="0"/>
              <a:t>		     </a:t>
            </a:r>
            <a:r>
              <a:rPr lang="en-US" sz="1600" dirty="0" smtClean="0"/>
              <a:t>   400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Input </a:t>
            </a:r>
            <a:r>
              <a:rPr lang="en-US" sz="1600" dirty="0" smtClean="0"/>
              <a:t>SGST </a:t>
            </a:r>
            <a:r>
              <a:rPr lang="en-US" sz="1600" dirty="0"/>
              <a:t>A/c 	</a:t>
            </a:r>
            <a:r>
              <a:rPr lang="en-US" sz="1600" dirty="0" err="1"/>
              <a:t>Dr</a:t>
            </a:r>
            <a:r>
              <a:rPr lang="en-US" sz="1600" dirty="0"/>
              <a:t>		     </a:t>
            </a:r>
            <a:r>
              <a:rPr lang="en-US" sz="1600" dirty="0" smtClean="0"/>
              <a:t>   400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  To </a:t>
            </a:r>
            <a:r>
              <a:rPr lang="en-US" sz="1600" dirty="0" smtClean="0"/>
              <a:t>Bank</a:t>
            </a:r>
            <a:r>
              <a:rPr lang="en-US" sz="1600" dirty="0"/>
              <a:t>				</a:t>
            </a:r>
            <a:r>
              <a:rPr lang="en-US" sz="1600" dirty="0" smtClean="0"/>
              <a:t>		5,800</a:t>
            </a:r>
            <a:r>
              <a:rPr lang="en-US" sz="1600" dirty="0"/>
              <a:t>	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 </a:t>
            </a:r>
            <a:r>
              <a:rPr lang="en-US" sz="1600" b="1" dirty="0" smtClean="0"/>
              <a:t>      4)	</a:t>
            </a:r>
            <a:r>
              <a:rPr lang="en-US" sz="1600" dirty="0" smtClean="0"/>
              <a:t>Furniture A/c         </a:t>
            </a:r>
            <a:r>
              <a:rPr lang="en-US" sz="1600" dirty="0" err="1" smtClean="0"/>
              <a:t>Dr</a:t>
            </a:r>
            <a:r>
              <a:rPr lang="en-US" sz="1600" dirty="0" smtClean="0"/>
              <a:t>		    12,000</a:t>
            </a:r>
          </a:p>
          <a:p>
            <a:pPr marL="0" indent="0">
              <a:buNone/>
            </a:pPr>
            <a:r>
              <a:rPr lang="en-US" sz="1600" b="1" dirty="0"/>
              <a:t>	</a:t>
            </a:r>
            <a:r>
              <a:rPr lang="en-US" sz="1600" dirty="0"/>
              <a:t>Input CGST A/c 	</a:t>
            </a:r>
            <a:r>
              <a:rPr lang="en-US" sz="1600" dirty="0" err="1"/>
              <a:t>Dr</a:t>
            </a:r>
            <a:r>
              <a:rPr lang="en-US" sz="1600" dirty="0"/>
              <a:t>		        </a:t>
            </a:r>
            <a:r>
              <a:rPr lang="en-US" sz="1600" dirty="0" smtClean="0"/>
              <a:t> 960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Input </a:t>
            </a:r>
            <a:r>
              <a:rPr lang="en-US" sz="1600" dirty="0" smtClean="0"/>
              <a:t>SGST </a:t>
            </a:r>
            <a:r>
              <a:rPr lang="en-US" sz="1600" dirty="0"/>
              <a:t>A/c 	</a:t>
            </a:r>
            <a:r>
              <a:rPr lang="en-US" sz="1600" dirty="0" err="1"/>
              <a:t>Dr</a:t>
            </a:r>
            <a:r>
              <a:rPr lang="en-US" sz="1600" dirty="0"/>
              <a:t>		        </a:t>
            </a:r>
            <a:r>
              <a:rPr lang="en-US" sz="1600" dirty="0" smtClean="0"/>
              <a:t> 960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  To Bank						</a:t>
            </a:r>
            <a:r>
              <a:rPr lang="en-US" sz="1600" dirty="0" smtClean="0"/>
              <a:t>13,920</a:t>
            </a:r>
            <a:r>
              <a:rPr lang="en-US" sz="1600" dirty="0"/>
              <a:t>	</a:t>
            </a:r>
            <a:endParaRPr lang="en-US" sz="1600" dirty="0" smtClean="0"/>
          </a:p>
          <a:p>
            <a:r>
              <a:rPr lang="en-US" sz="1600" dirty="0" smtClean="0"/>
              <a:t>Total </a:t>
            </a:r>
            <a:r>
              <a:rPr lang="en-US" sz="1600" dirty="0"/>
              <a:t>Input </a:t>
            </a:r>
            <a:r>
              <a:rPr lang="en-US" sz="1600" dirty="0" smtClean="0"/>
              <a:t>CGST=8,000+400+960= </a:t>
            </a:r>
            <a:r>
              <a:rPr lang="en-US" sz="1600" dirty="0" err="1" smtClean="0"/>
              <a:t>Rs</a:t>
            </a:r>
            <a:r>
              <a:rPr lang="en-US" sz="1600" dirty="0"/>
              <a:t>. </a:t>
            </a:r>
            <a:r>
              <a:rPr lang="en-US" sz="1600" dirty="0" smtClean="0"/>
              <a:t>9,360</a:t>
            </a:r>
            <a:br>
              <a:rPr lang="en-US" sz="1600" dirty="0" smtClean="0"/>
            </a:br>
            <a:r>
              <a:rPr lang="en-US" sz="1600" dirty="0" smtClean="0"/>
              <a:t>Total </a:t>
            </a:r>
            <a:r>
              <a:rPr lang="en-US" sz="1600" dirty="0"/>
              <a:t>Input </a:t>
            </a:r>
            <a:r>
              <a:rPr lang="en-US" sz="1600" dirty="0" smtClean="0"/>
              <a:t>SGST=8,000+400+960= </a:t>
            </a:r>
            <a:r>
              <a:rPr lang="en-US" sz="1600" dirty="0" err="1" smtClean="0"/>
              <a:t>Rs</a:t>
            </a:r>
            <a:r>
              <a:rPr lang="en-US" sz="1600" dirty="0"/>
              <a:t>. 9,360</a:t>
            </a:r>
            <a:br>
              <a:rPr lang="en-US" sz="1600" dirty="0"/>
            </a:br>
            <a:r>
              <a:rPr lang="en-US" sz="1600" dirty="0"/>
              <a:t>Total output </a:t>
            </a:r>
            <a:r>
              <a:rPr lang="en-US" sz="1600" dirty="0" smtClean="0"/>
              <a:t>CGST=12,000  </a:t>
            </a:r>
            <a:br>
              <a:rPr lang="en-US" sz="1600" dirty="0" smtClean="0"/>
            </a:br>
            <a:r>
              <a:rPr lang="en-US" sz="1600" dirty="0" smtClean="0"/>
              <a:t>Total </a:t>
            </a:r>
            <a:r>
              <a:rPr lang="en-US" sz="1600" dirty="0"/>
              <a:t>output </a:t>
            </a:r>
            <a:r>
              <a:rPr lang="en-US" sz="1600" dirty="0" smtClean="0"/>
              <a:t>SGST=12,000</a:t>
            </a:r>
          </a:p>
          <a:p>
            <a:pPr marL="0" indent="0">
              <a:buNone/>
            </a:pP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 </a:t>
            </a:r>
            <a:r>
              <a:rPr lang="en-US" sz="1600" dirty="0" smtClean="0"/>
              <a:t>    Therefore </a:t>
            </a:r>
            <a:r>
              <a:rPr lang="en-US" sz="1600" dirty="0"/>
              <a:t>Net CGST payable=12,000-9,360=2,640</a:t>
            </a:r>
            <a:br>
              <a:rPr lang="en-US" sz="1600" dirty="0"/>
            </a:br>
            <a:r>
              <a:rPr lang="en-US" sz="1600" dirty="0" smtClean="0"/>
              <a:t>     Net </a:t>
            </a:r>
            <a:r>
              <a:rPr lang="en-US" sz="1600" dirty="0"/>
              <a:t>SGST payable=12,000-9,360=2,640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47339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ACCOUNTING ENTRIES UNDER GST CONT…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1534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 smtClean="0"/>
              <a:t>5)	</a:t>
            </a:r>
            <a:r>
              <a:rPr lang="en-US" sz="1600" dirty="0" smtClean="0"/>
              <a:t>Output CGST A/c  	Dr.		     12,000</a:t>
            </a:r>
          </a:p>
          <a:p>
            <a:pPr marL="0" indent="0">
              <a:buNone/>
            </a:pPr>
            <a:r>
              <a:rPr lang="en-US" sz="1600" b="1" dirty="0"/>
              <a:t>	</a:t>
            </a:r>
            <a:r>
              <a:rPr lang="en-US" sz="1600" dirty="0"/>
              <a:t> Output </a:t>
            </a:r>
            <a:r>
              <a:rPr lang="en-US" sz="1600" dirty="0" smtClean="0"/>
              <a:t>SGST </a:t>
            </a:r>
            <a:r>
              <a:rPr lang="en-US" sz="1600" dirty="0"/>
              <a:t>A/c 	</a:t>
            </a:r>
            <a:r>
              <a:rPr lang="en-US" sz="1600" dirty="0" err="1"/>
              <a:t>Dr</a:t>
            </a:r>
            <a:r>
              <a:rPr lang="en-US" sz="1600" dirty="0"/>
              <a:t>		     </a:t>
            </a:r>
            <a:r>
              <a:rPr lang="en-US" sz="1600" dirty="0" smtClean="0"/>
              <a:t> 12,000</a:t>
            </a:r>
          </a:p>
          <a:p>
            <a:pPr marL="0" indent="0">
              <a:buNone/>
            </a:pPr>
            <a:r>
              <a:rPr lang="en-US" sz="1600" dirty="0" smtClean="0"/>
              <a:t>	      To Input CGST A/c				9,360</a:t>
            </a:r>
          </a:p>
          <a:p>
            <a:pPr marL="0" indent="0">
              <a:buNone/>
            </a:pPr>
            <a:r>
              <a:rPr lang="en-US" sz="1600" dirty="0" smtClean="0"/>
              <a:t>	       To </a:t>
            </a:r>
            <a:r>
              <a:rPr lang="en-US" sz="1600" dirty="0"/>
              <a:t>Input SGST A/c</a:t>
            </a:r>
            <a:r>
              <a:rPr lang="en-US" sz="1600" dirty="0" smtClean="0"/>
              <a:t> </a:t>
            </a:r>
            <a:r>
              <a:rPr lang="en-US" sz="1600" dirty="0"/>
              <a:t>			</a:t>
            </a:r>
            <a:r>
              <a:rPr lang="en-US" sz="1600" dirty="0" smtClean="0"/>
              <a:t>	9,360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   </a:t>
            </a:r>
            <a:r>
              <a:rPr lang="en-US" sz="1600" dirty="0" smtClean="0"/>
              <a:t>     To Electronic Cash Ledger			5,280</a:t>
            </a:r>
            <a:r>
              <a:rPr lang="en-US" sz="1600" dirty="0"/>
              <a:t>	</a:t>
            </a:r>
            <a:endParaRPr lang="en-US" sz="1600" dirty="0" smtClean="0"/>
          </a:p>
          <a:p>
            <a:r>
              <a:rPr lang="en-US" sz="1600" dirty="0"/>
              <a:t>Thus due to input tax credit, tax liability of </a:t>
            </a:r>
            <a:r>
              <a:rPr lang="en-US" sz="1600" dirty="0" err="1"/>
              <a:t>Rs</a:t>
            </a:r>
            <a:r>
              <a:rPr lang="en-US" sz="1600" dirty="0"/>
              <a:t>. 24,000 is reduced to only Rs.5,280. Also, GST on legal fees is also adjusted which was not possible in current tax regime.</a:t>
            </a:r>
          </a:p>
          <a:p>
            <a:r>
              <a:rPr lang="en-US" sz="1600" dirty="0"/>
              <a:t>If there had been any input tax credit left it would have been carried forward to the next year.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1901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609600"/>
            <a:ext cx="74676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SETOFF OF TAXES PAID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9100" y="13716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Order of setoff is as follow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	IGST    =   IGST        CGST       SGST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     CGST    =  CGST        IGST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     SGST     =  SGST </a:t>
            </a:r>
            <a:r>
              <a:rPr lang="en-US" dirty="0"/>
              <a:t> </a:t>
            </a:r>
            <a:r>
              <a:rPr lang="en-US" dirty="0" smtClean="0"/>
              <a:t>      IGST</a:t>
            </a:r>
          </a:p>
          <a:p>
            <a:pPr marL="0" indent="0">
              <a:buNone/>
            </a:pPr>
            <a:r>
              <a:rPr lang="en-US" dirty="0" smtClean="0"/>
              <a:t>Cross </a:t>
            </a:r>
            <a:r>
              <a:rPr lang="en-US" dirty="0" err="1" smtClean="0"/>
              <a:t>utilisation</a:t>
            </a:r>
            <a:r>
              <a:rPr lang="en-US" dirty="0" smtClean="0"/>
              <a:t> of SGST against CGST and vice versa is not allowed</a:t>
            </a:r>
          </a:p>
          <a:p>
            <a:r>
              <a:rPr lang="en-US" dirty="0" smtClean="0"/>
              <a:t>If cash payment for IGST, CGST, SGST made, than inter head of cash payment is not allowed, even intra head is also not allowed.</a:t>
            </a:r>
          </a:p>
          <a:p>
            <a:r>
              <a:rPr lang="en-US" dirty="0" smtClean="0"/>
              <a:t>If we wrongly made cash payment against IGST, instead of CGST,SGST, then we need to paid again against our liability and claim refund for wrong payment.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886200" y="23622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886200" y="27432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886200" y="19050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334000" y="19050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DUE DATES FOR FILING RETURNS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9821481"/>
              </p:ext>
            </p:extLst>
          </p:nvPr>
        </p:nvGraphicFramePr>
        <p:xfrm>
          <a:off x="457200" y="1417320"/>
          <a:ext cx="8153400" cy="342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76"/>
                <a:gridCol w="1247969"/>
                <a:gridCol w="3868705"/>
                <a:gridCol w="2038350"/>
              </a:tblGrid>
              <a:tr h="340360">
                <a:tc>
                  <a:txBody>
                    <a:bodyPr/>
                    <a:lstStyle/>
                    <a:p>
                      <a:r>
                        <a:rPr lang="en-US" dirty="0" smtClean="0"/>
                        <a:t>Sr. 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Due date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Outward</a:t>
                      </a:r>
                      <a:r>
                        <a:rPr lang="en-US" sz="1600" baseline="0" dirty="0" smtClean="0"/>
                        <a:t> supplies of taxable Goods and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of Next</a:t>
                      </a:r>
                      <a:r>
                        <a:rPr lang="en-US" sz="1600" baseline="0" dirty="0" smtClean="0"/>
                        <a:t> Month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Inward supplies of taxable Goods and Services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of Next Month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Monthly Return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of Next Month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GSTR-9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Annual Return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31</a:t>
                      </a:r>
                      <a:r>
                        <a:rPr lang="en-US" sz="1600" baseline="30000" dirty="0" smtClean="0"/>
                        <a:t>st</a:t>
                      </a:r>
                      <a:r>
                        <a:rPr lang="en-US" sz="1600" dirty="0" smtClean="0"/>
                        <a:t> Dec of Next F.Y.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GSTR-3B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July and Aug-2017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Aug, 20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Sep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GSTR-1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For July and Aug-2017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6-10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Sep</a:t>
                      </a:r>
                      <a:r>
                        <a:rPr lang="en-US" sz="1600" baseline="0" dirty="0" smtClean="0"/>
                        <a:t> for July</a:t>
                      </a:r>
                    </a:p>
                    <a:p>
                      <a:r>
                        <a:rPr lang="en-US" sz="1600" baseline="0" dirty="0" smtClean="0"/>
                        <a:t>21-25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baseline="0" dirty="0" smtClean="0"/>
                        <a:t> Sep for Aug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5201236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Note: 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1) we need to file 37 return in a year, against 14 return in current tax regime.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2) No </a:t>
            </a:r>
            <a:r>
              <a:rPr lang="en-US" b="1" dirty="0">
                <a:solidFill>
                  <a:srgbClr val="00B0F0"/>
                </a:solidFill>
              </a:rPr>
              <a:t>late fees and penalty would be levied for the interim period. </a:t>
            </a:r>
          </a:p>
        </p:txBody>
      </p:sp>
    </p:spTree>
    <p:extLst>
      <p:ext uri="{BB962C8B-B14F-4D97-AF65-F5344CB8AC3E}">
        <p14:creationId xmlns:p14="http://schemas.microsoft.com/office/powerpoint/2010/main" val="404689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PROCEDURE FOR GST RETURNS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7924800" cy="48737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We file our outward return GSTR-1(i.e. line by line items of Invoices with HSN code)by 10</a:t>
            </a:r>
            <a:r>
              <a:rPr lang="en-US" baseline="30000" dirty="0" smtClean="0"/>
              <a:t>th</a:t>
            </a:r>
            <a:r>
              <a:rPr lang="en-US" dirty="0" smtClean="0"/>
              <a:t> of next month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Buyer will check our data in GSTR-2A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Our buyer approves the sale and file GSTR-2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If buyer mark any changes, we can see in GSTR-1A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 can accept or deny any changes made by buyer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When buyer and seller approve, GSTR-3 will auto Generate with payment of taxes by 20</a:t>
            </a:r>
            <a:r>
              <a:rPr lang="en-US" baseline="30000" dirty="0" smtClean="0"/>
              <a:t>th</a:t>
            </a:r>
            <a:r>
              <a:rPr lang="en-US" dirty="0" smtClean="0"/>
              <a:t> of next Month.</a:t>
            </a:r>
          </a:p>
        </p:txBody>
      </p:sp>
    </p:spTree>
    <p:extLst>
      <p:ext uri="{BB962C8B-B14F-4D97-AF65-F5344CB8AC3E}">
        <p14:creationId xmlns:p14="http://schemas.microsoft.com/office/powerpoint/2010/main" val="1391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7467600" cy="411162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OUTCOME OF 17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GST COUNCIL MEETING HELD ON DT. 18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,JUN-2017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339334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94773"/>
            <a:ext cx="8382000" cy="487375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sz="1800" dirty="0"/>
              <a:t>GST Council decided that for 1st two months of GST, tax would be payable on a simple </a:t>
            </a:r>
            <a:r>
              <a:rPr lang="en-US" sz="1800" dirty="0" smtClean="0"/>
              <a:t>return.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800" dirty="0" smtClean="0"/>
              <a:t>Return </a:t>
            </a:r>
            <a:r>
              <a:rPr lang="en-US" sz="1800" dirty="0"/>
              <a:t>will contains summary of outward, inward supplies which will be submitted before 20th of succeeding </a:t>
            </a:r>
            <a:r>
              <a:rPr lang="en-US" sz="1800" dirty="0" smtClean="0"/>
              <a:t>month.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800" dirty="0" smtClean="0"/>
              <a:t>No </a:t>
            </a:r>
            <a:r>
              <a:rPr lang="en-US" sz="1800" dirty="0"/>
              <a:t>late fees &amp; penalties will be levied for interim </a:t>
            </a:r>
            <a:r>
              <a:rPr lang="en-US" sz="1800" dirty="0" smtClean="0"/>
              <a:t>period.</a:t>
            </a:r>
            <a:endParaRPr lang="en-US" sz="1800" dirty="0"/>
          </a:p>
          <a:p>
            <a:pPr>
              <a:lnSpc>
                <a:spcPct val="160000"/>
              </a:lnSpc>
            </a:pPr>
            <a:r>
              <a:rPr lang="en-US" sz="1800" dirty="0" smtClean="0"/>
              <a:t>GST </a:t>
            </a:r>
            <a:r>
              <a:rPr lang="en-US" sz="1800" dirty="0"/>
              <a:t>network to take 4-5 months to prepare E-way Bill. Till then alternative or transient rule will </a:t>
            </a:r>
            <a:r>
              <a:rPr lang="en-US" sz="1800" dirty="0" smtClean="0"/>
              <a:t>prevail.</a:t>
            </a:r>
          </a:p>
          <a:p>
            <a:pPr marL="0" indent="0">
              <a:buNone/>
            </a:pPr>
            <a:r>
              <a:rPr lang="en-US" sz="1800" b="1" u="sng" dirty="0" smtClean="0"/>
              <a:t>Simplified </a:t>
            </a:r>
            <a:r>
              <a:rPr lang="en-US" sz="1800" b="1" u="sng" dirty="0"/>
              <a:t>summary return (GSTR 3B) for the first 2 Months: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/>
              <a:t>For the first two months of GST implementation, the tax would be payable based on a simple return (Form </a:t>
            </a:r>
            <a:r>
              <a:rPr lang="en-US" sz="1800" dirty="0" smtClean="0"/>
              <a:t>GSTR-3B containing </a:t>
            </a:r>
            <a:r>
              <a:rPr lang="en-US" sz="1800" dirty="0"/>
              <a:t>summary of outward and inward supplies which will be submitted before 20</a:t>
            </a:r>
            <a:r>
              <a:rPr lang="en-US" sz="1800" baseline="30000" dirty="0"/>
              <a:t>th</a:t>
            </a:r>
            <a:r>
              <a:rPr lang="en-US" sz="1800" dirty="0"/>
              <a:t> of the succeeding month. It means, all the supplies need to filed up anyway as expected, but the things are bit simpler. But don’t get relaxed, </a:t>
            </a:r>
            <a:r>
              <a:rPr lang="en-US" sz="1800" dirty="0" smtClean="0"/>
              <a:t>we </a:t>
            </a:r>
            <a:r>
              <a:rPr lang="en-US" sz="1800" dirty="0"/>
              <a:t>need to record each &amp; every transaction for future disclosure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8954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thank you imag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30" y="552450"/>
            <a:ext cx="8199270" cy="612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5562600"/>
            <a:ext cx="358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Manoj Malu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+91-9967239349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manojmalu7584@gmailcom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63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65585645"/>
              </p:ext>
            </p:extLst>
          </p:nvPr>
        </p:nvGraphicFramePr>
        <p:xfrm>
          <a:off x="609600" y="685800"/>
          <a:ext cx="7467600" cy="5483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566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6375"/>
            <a:ext cx="7772400" cy="936625"/>
          </a:xfrm>
        </p:spPr>
        <p:txBody>
          <a:bodyPr>
            <a:normAutofit/>
          </a:bodyPr>
          <a:lstStyle/>
          <a:p>
            <a:r>
              <a:rPr lang="en-US" u="sng" dirty="0" smtClean="0"/>
              <a:t>GOODS AND SERVICE TAX-GST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219200"/>
            <a:ext cx="6858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Under GST, There are 4 types of taxes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CGST- Central Goods and Service Tax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SGST- State Goods and Service Tax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IGST- Integrated Goods and Service Tax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UTGST-Union Territory Goods and Service Tax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3352800"/>
            <a:ext cx="7391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How will above taxes Charged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CGST and SGST will charged when supply is made in intrastate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IGST will charges when supply is made in interstate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UTGST will charged by </a:t>
            </a:r>
            <a:r>
              <a:rPr lang="en-US" dirty="0"/>
              <a:t>Union Territories like Andaman and Nicobar Islands, Chandigarh, Dadra and Nagar Haveli, Daman and Diu, Delhi (National Capital Territory of Delhi), Lakshadweep, </a:t>
            </a:r>
            <a:r>
              <a:rPr lang="en-US" dirty="0" err="1" smtClean="0"/>
              <a:t>Punducherry</a:t>
            </a:r>
            <a:r>
              <a:rPr lang="en-US" dirty="0" smtClean="0"/>
              <a:t> </a:t>
            </a:r>
            <a:r>
              <a:rPr lang="en-US" dirty="0"/>
              <a:t>etc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1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52450"/>
            <a:ext cx="7467600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UNDER GST FOLLOWING TAX SUBSUMED</a:t>
            </a:r>
            <a:endParaRPr lang="en-US" sz="24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24000"/>
            <a:ext cx="7467600" cy="4621991"/>
          </a:xfrm>
        </p:spPr>
      </p:pic>
    </p:spTree>
    <p:extLst>
      <p:ext uri="{BB962C8B-B14F-4D97-AF65-F5344CB8AC3E}">
        <p14:creationId xmlns:p14="http://schemas.microsoft.com/office/powerpoint/2010/main" val="32175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b="1" dirty="0" smtClean="0"/>
              <a:t>DEFINATIONS: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4582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B050"/>
                </a:solidFill>
              </a:rPr>
              <a:t>Registered Dealer- </a:t>
            </a:r>
            <a:r>
              <a:rPr lang="en-US" dirty="0" smtClean="0"/>
              <a:t>one who is registered under GST or having provisional ID.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Unregistered Dealer-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one who is </a:t>
            </a:r>
            <a:r>
              <a:rPr lang="en-US" dirty="0" smtClean="0"/>
              <a:t>not registered </a:t>
            </a:r>
            <a:r>
              <a:rPr lang="en-US" dirty="0"/>
              <a:t>under GST or </a:t>
            </a:r>
            <a:r>
              <a:rPr lang="en-US" dirty="0" smtClean="0"/>
              <a:t>not having </a:t>
            </a:r>
            <a:r>
              <a:rPr lang="en-US" dirty="0"/>
              <a:t>provisional ID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00B0F0"/>
                </a:solidFill>
              </a:rPr>
              <a:t>RCM-</a:t>
            </a:r>
            <a:r>
              <a:rPr lang="en-US" dirty="0" smtClean="0"/>
              <a:t> If any goods or services obtain from unregistered, then we need to pay tax under RCM (Reverse Charges Mechanism)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accent1"/>
                </a:solidFill>
              </a:rPr>
              <a:t>E-way Bill- </a:t>
            </a:r>
            <a:r>
              <a:rPr lang="en-US" dirty="0" smtClean="0"/>
              <a:t>is </a:t>
            </a:r>
            <a:r>
              <a:rPr lang="en-US" dirty="0"/>
              <a:t>an electronic </a:t>
            </a:r>
            <a:r>
              <a:rPr lang="en-US" b="1" dirty="0"/>
              <a:t>way bill</a:t>
            </a:r>
            <a:r>
              <a:rPr lang="en-US" dirty="0"/>
              <a:t> for movement of goods which can be generated on the </a:t>
            </a:r>
            <a:r>
              <a:rPr lang="en-US" dirty="0" smtClean="0"/>
              <a:t>GSTN portal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57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b="1" dirty="0" smtClean="0"/>
              <a:t>RATES UNDER GST-: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84582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3 % on all Interstate and Intra state Supply of Goods i.e. Polished Diamond</a:t>
            </a:r>
          </a:p>
          <a:p>
            <a:r>
              <a:rPr lang="en-US" dirty="0" smtClean="0"/>
              <a:t>0.25 </a:t>
            </a:r>
            <a:r>
              <a:rPr lang="en-US" dirty="0"/>
              <a:t>% on all Interstate and Intra state Supply of Goods i.e. </a:t>
            </a:r>
            <a:r>
              <a:rPr lang="en-US" dirty="0" smtClean="0"/>
              <a:t>Rough Diamond</a:t>
            </a:r>
          </a:p>
          <a:p>
            <a:r>
              <a:rPr lang="en-US" dirty="0" smtClean="0"/>
              <a:t>Branch transfer is now taxable</a:t>
            </a:r>
          </a:p>
          <a:p>
            <a:r>
              <a:rPr lang="en-US" dirty="0" smtClean="0"/>
              <a:t>5% on job work charges- (earlier there is not any taxes on Job work)</a:t>
            </a:r>
          </a:p>
          <a:p>
            <a:r>
              <a:rPr lang="en-US" dirty="0" smtClean="0"/>
              <a:t>18% on supply of service.</a:t>
            </a:r>
          </a:p>
          <a:p>
            <a:r>
              <a:rPr lang="en-US" dirty="0" smtClean="0"/>
              <a:t>RCM (Goods as well as Services)-items are same as in Service tax.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Eg</a:t>
            </a:r>
            <a:r>
              <a:rPr lang="en-US" dirty="0" smtClean="0"/>
              <a:t>. If we received any professional fees from unregistered, then we need to paid GST under RCM.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54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1752"/>
            <a:ext cx="7467600" cy="715962"/>
          </a:xfrm>
        </p:spPr>
        <p:txBody>
          <a:bodyPr/>
          <a:lstStyle/>
          <a:p>
            <a:r>
              <a:rPr lang="en-US" b="1" dirty="0" smtClean="0"/>
              <a:t>INPUT TAX CREDIT UNDER GST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295400"/>
            <a:ext cx="80391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Will get all input tax credit except which is blocked for credit</a:t>
            </a:r>
          </a:p>
          <a:p>
            <a:r>
              <a:rPr lang="en-US" dirty="0" smtClean="0"/>
              <a:t>Input tax credit on RCM on payment basis</a:t>
            </a:r>
          </a:p>
          <a:p>
            <a:r>
              <a:rPr lang="en-US" dirty="0" smtClean="0"/>
              <a:t>Input tax credit on capital goods also</a:t>
            </a:r>
          </a:p>
          <a:p>
            <a:r>
              <a:rPr lang="en-US" dirty="0" smtClean="0"/>
              <a:t>No input tax credit on composition tax paid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Blocked credit for setoff:</a:t>
            </a:r>
          </a:p>
          <a:p>
            <a:r>
              <a:rPr lang="en-US" dirty="0" smtClean="0"/>
              <a:t>On purchase of Motor vehicles</a:t>
            </a:r>
          </a:p>
          <a:p>
            <a:r>
              <a:rPr lang="en-US" dirty="0"/>
              <a:t>F</a:t>
            </a:r>
            <a:r>
              <a:rPr lang="en-US" dirty="0" smtClean="0"/>
              <a:t>ood </a:t>
            </a:r>
            <a:r>
              <a:rPr lang="en-US" dirty="0"/>
              <a:t>and beverages, outdoor </a:t>
            </a:r>
            <a:r>
              <a:rPr lang="en-US" dirty="0" smtClean="0"/>
              <a:t>catering</a:t>
            </a:r>
          </a:p>
          <a:p>
            <a:r>
              <a:rPr lang="en-US" dirty="0"/>
              <a:t>M</a:t>
            </a:r>
            <a:r>
              <a:rPr lang="en-US" dirty="0" smtClean="0"/>
              <a:t>embership </a:t>
            </a:r>
            <a:r>
              <a:rPr lang="en-US" dirty="0"/>
              <a:t>of a club, health and fitness </a:t>
            </a:r>
            <a:r>
              <a:rPr lang="en-US" dirty="0" err="1" smtClean="0"/>
              <a:t>centre</a:t>
            </a: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ent-a-cab</a:t>
            </a:r>
            <a:r>
              <a:rPr lang="en-US" dirty="0"/>
              <a:t>, life insurance and </a:t>
            </a:r>
            <a:r>
              <a:rPr lang="en-US"/>
              <a:t>health </a:t>
            </a:r>
            <a:r>
              <a:rPr lang="en-US" smtClean="0"/>
              <a:t>insurance.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2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b="1" dirty="0" smtClean="0"/>
              <a:t>TYPES OF INVOICES UNDER GST</a:t>
            </a:r>
            <a:endParaRPr lang="en-US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1519656"/>
              </p:ext>
            </p:extLst>
          </p:nvPr>
        </p:nvGraphicFramePr>
        <p:xfrm>
          <a:off x="304800" y="1143000"/>
          <a:ext cx="8382000" cy="437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333"/>
                <a:gridCol w="2173111"/>
                <a:gridCol w="52775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Sr. No.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Tax Invoice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 Registered person , if supply is taxable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Bill of Supply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 registered person to un reg. or to</a:t>
                      </a:r>
                      <a:r>
                        <a:rPr lang="en-US" sz="1600" baseline="0" dirty="0" smtClean="0"/>
                        <a:t> reg. person, when supply of exempted goods or service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Export Invoice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 Registered person to customer outside India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Receipt Voucher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When Advance payment is</a:t>
                      </a:r>
                      <a:r>
                        <a:rPr lang="en-US" sz="1600" baseline="0" dirty="0" smtClean="0"/>
                        <a:t> received (GST Attract)-also required mention of advance </a:t>
                      </a:r>
                      <a:r>
                        <a:rPr lang="en-US" sz="1600" baseline="0" dirty="0" err="1" smtClean="0"/>
                        <a:t>recd</a:t>
                      </a:r>
                      <a:r>
                        <a:rPr lang="en-US" sz="1600" baseline="0" dirty="0" smtClean="0"/>
                        <a:t> on tax invoice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Refund Voucher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When taxable supply not made against advance received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Payment Voucher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Under</a:t>
                      </a:r>
                      <a:r>
                        <a:rPr lang="en-US" sz="1600" baseline="0" dirty="0" smtClean="0"/>
                        <a:t> RCM, for payment to unregistered person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Revised Tax Invoice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Within one month from the date of issue of the registration certificate to already issued tax invoice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Debit Note/Credit</a:t>
                      </a:r>
                      <a:r>
                        <a:rPr lang="en-US" sz="1600" baseline="0" dirty="0" smtClean="0"/>
                        <a:t> Note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 any deficiency found</a:t>
                      </a:r>
                      <a:r>
                        <a:rPr lang="en-US" sz="1600" baseline="0" dirty="0" smtClean="0"/>
                        <a:t> in a tax invoice already issued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57912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Note: Standard contains for above invoice are mention in Tax Invoice rules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490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TAX HEADS FOR ACCOUNTING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7467600" cy="51816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Input CGST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Output CGST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Input SGST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Output SGST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Input IGST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Output IGST a/c</a:t>
            </a:r>
          </a:p>
          <a:p>
            <a:pPr>
              <a:lnSpc>
                <a:spcPct val="150000"/>
              </a:lnSpc>
            </a:pPr>
            <a:r>
              <a:rPr lang="en-US" dirty="0"/>
              <a:t>Electronic Cash Ledger (to be maintained on Government GST portal to pay GST)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Electronic credit ledger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6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351</TotalTime>
  <Words>978</Words>
  <Application>Microsoft Office PowerPoint</Application>
  <PresentationFormat>On-screen Show (4:3)</PresentationFormat>
  <Paragraphs>180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PowerPoint Presentation</vt:lpstr>
      <vt:lpstr>PowerPoint Presentation</vt:lpstr>
      <vt:lpstr>GOODS AND SERVICE TAX-GST</vt:lpstr>
      <vt:lpstr>UNDER GST FOLLOWING TAX SUBSUMED</vt:lpstr>
      <vt:lpstr>DEFINATIONS:</vt:lpstr>
      <vt:lpstr>RATES UNDER GST-:</vt:lpstr>
      <vt:lpstr>INPUT TAX CREDIT UNDER GST</vt:lpstr>
      <vt:lpstr>TYPES OF INVOICES UNDER GST</vt:lpstr>
      <vt:lpstr>TAX HEADS FOR ACCOUNTING </vt:lpstr>
      <vt:lpstr>ACCOUNTING ENTRIES UNDER GST</vt:lpstr>
      <vt:lpstr>ACCOUNTING ENTRIES UNDER GST CONT…</vt:lpstr>
      <vt:lpstr>ACCOUNTING ENTRIES UNDER GST CONT…</vt:lpstr>
      <vt:lpstr>SETOFF OF TAXES PAID</vt:lpstr>
      <vt:lpstr>DUE DATES FOR FILING RETURNS</vt:lpstr>
      <vt:lpstr>PROCEDURE FOR GST RETURNS </vt:lpstr>
      <vt:lpstr>OUTCOME OF 17TH GST COUNCIL MEETING HELD ON DT. 18TH ,JUN-2017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Goods and Service Tax-GST</dc:title>
  <dc:creator>Manish</dc:creator>
  <cp:lastModifiedBy>sandeep kanoi</cp:lastModifiedBy>
  <cp:revision>47</cp:revision>
  <dcterms:created xsi:type="dcterms:W3CDTF">2017-06-18T12:26:07Z</dcterms:created>
  <dcterms:modified xsi:type="dcterms:W3CDTF">2017-06-22T02:50:25Z</dcterms:modified>
</cp:coreProperties>
</file>