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86" r:id="rId5"/>
    <p:sldId id="287" r:id="rId6"/>
    <p:sldId id="284" r:id="rId7"/>
    <p:sldId id="28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E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1D759-16BE-469E-A63A-0EB435EDFFE8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FB3A-A261-4CE8-AA87-F993CDEF52D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552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0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92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992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7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21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643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881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85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80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61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48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A134-3EE0-492C-9C9E-78B6B52AA291}" type="datetimeFigureOut">
              <a:rPr lang="en-IN" smtClean="0"/>
              <a:pPr/>
              <a:t>23-05-2017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8961-49CF-4DDB-9C35-56A50F10B62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265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oyalmohit28@gmail.com" TargetMode="External"/><Relationship Id="rId2" Type="http://schemas.openxmlformats.org/officeDocument/2006/relationships/hyperlink" Target="mailto:support@tipsntricksguru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36512" y="2204864"/>
            <a:ext cx="9180512" cy="1266112"/>
          </a:xfrm>
          <a:prstGeom prst="rect">
            <a:avLst/>
          </a:prstGeom>
          <a:solidFill>
            <a:srgbClr val="0CE6AD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Payments of Taxes 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01320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  <p:sp>
        <p:nvSpPr>
          <p:cNvPr id="7" name="object 2"/>
          <p:cNvSpPr txBox="1">
            <a:spLocks/>
          </p:cNvSpPr>
          <p:nvPr/>
        </p:nvSpPr>
        <p:spPr>
          <a:xfrm>
            <a:off x="-180528" y="943560"/>
            <a:ext cx="4463480" cy="147732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Garamond" pitchFamily="18" charset="0"/>
                <a:cs typeface="Garamond" pitchFamily="18" charset="0"/>
              </a:rPr>
              <a:t>GST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1781580" y="3552818"/>
            <a:ext cx="5616624" cy="147732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Garamond" pitchFamily="18" charset="0"/>
                <a:cs typeface="Garamond" pitchFamily="18" charset="0"/>
              </a:rPr>
              <a:t>Part-1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6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8"/>
    </mc:Choice>
    <mc:Fallback xmlns="">
      <p:transition spd="slow" advTm="7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27707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alibri" pitchFamily="34" charset="0"/>
              </a:rPr>
              <a:t>Electronic Tax Liability Register- </a:t>
            </a:r>
            <a:r>
              <a:rPr lang="en-US" sz="2400" dirty="0" smtClean="0">
                <a:latin typeface="Calibri" pitchFamily="34" charset="0"/>
              </a:rPr>
              <a:t>GST payable will be maintained in this register.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alibri" pitchFamily="34" charset="0"/>
              </a:rPr>
              <a:t>Electronic Credit Ledger- </a:t>
            </a:r>
            <a:r>
              <a:rPr lang="en-US" sz="2400" dirty="0" smtClean="0">
                <a:latin typeface="Calibri" pitchFamily="34" charset="0"/>
              </a:rPr>
              <a:t>GST input available will be recorded in this ledger like-Purchase of goods &amp; Services.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alibri" pitchFamily="34" charset="0"/>
              </a:rPr>
              <a:t>Electronic Cash Ledger- </a:t>
            </a:r>
            <a:r>
              <a:rPr lang="en-US" sz="2400" dirty="0" smtClean="0">
                <a:latin typeface="Calibri" pitchFamily="34" charset="0"/>
              </a:rPr>
              <a:t>GST paid in Cash will be recorded in this ledger i.e. Liability- Input= Payable</a:t>
            </a:r>
            <a:r>
              <a:rPr lang="en-US" sz="3600" dirty="0" smtClean="0">
                <a:latin typeface="Calibri" pitchFamily="34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332656"/>
            <a:ext cx="9144000" cy="1143000"/>
          </a:xfrm>
          <a:prstGeom prst="rect">
            <a:avLst/>
          </a:prstGeom>
          <a:solidFill>
            <a:srgbClr val="0CE6AD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Ledger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Involved in GST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Payment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01320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981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58813"/>
            <a:ext cx="8229600" cy="465050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Electronic Tax Liability Register -</a:t>
            </a:r>
            <a:r>
              <a:rPr lang="en-US" sz="2400" dirty="0" smtClean="0">
                <a:latin typeface="Calibri" pitchFamily="34" charset="0"/>
              </a:rPr>
              <a:t>The electronic liability register specified under sub-section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(7) of section 49 </a:t>
            </a:r>
            <a:r>
              <a:rPr lang="en-US" sz="2400" dirty="0" smtClean="0">
                <a:latin typeface="Calibri" pitchFamily="34" charset="0"/>
              </a:rPr>
              <a:t>shall be maintained in </a:t>
            </a: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FORM GST PMT-01 </a:t>
            </a:r>
            <a:r>
              <a:rPr lang="en-US" sz="2400" b="1" dirty="0" smtClean="0">
                <a:latin typeface="Calibri" pitchFamily="34" charset="0"/>
              </a:rPr>
              <a:t>for each person liable to pay tax, interest, penalty, late </a:t>
            </a:r>
            <a:r>
              <a:rPr lang="en-US" sz="2400" dirty="0" smtClean="0">
                <a:latin typeface="Calibri" pitchFamily="34" charset="0"/>
              </a:rPr>
              <a:t>fee or any other amount on the Common Portal and all amounts payable by him shall be debited to the said register.</a:t>
            </a:r>
          </a:p>
          <a:p>
            <a:endParaRPr lang="en-US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Section 49 (7)- </a:t>
            </a:r>
            <a:r>
              <a:rPr lang="en-US" sz="2400" dirty="0" smtClean="0">
                <a:latin typeface="Calibri" pitchFamily="34" charset="0"/>
              </a:rPr>
              <a:t>All Liabilities of a taxable person under this act shall be recorded and maintained in an electronic liability register in such manner as may be prescribed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332656"/>
            <a:ext cx="9144000" cy="1143000"/>
          </a:xfrm>
          <a:prstGeom prst="rect">
            <a:avLst/>
          </a:prstGeom>
          <a:solidFill>
            <a:srgbClr val="0CE6AD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. </a:t>
            </a:r>
            <a:r>
              <a:rPr lang="en-US" sz="4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Electronic </a:t>
            </a:r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Tax Liability Register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01320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684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7" t="12931" r="13122" b="9051"/>
          <a:stretch/>
        </p:blipFill>
        <p:spPr bwMode="auto">
          <a:xfrm>
            <a:off x="0" y="332656"/>
            <a:ext cx="9144000" cy="6120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01320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042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11854" r="17968" b="8405"/>
          <a:stretch/>
        </p:blipFill>
        <p:spPr bwMode="auto">
          <a:xfrm>
            <a:off x="36588" y="177517"/>
            <a:ext cx="9143924" cy="6419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9" y="116632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42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639341"/>
            <a:ext cx="8784976" cy="45259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sz="1600" b="1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latin typeface="Calibri" pitchFamily="34" charset="0"/>
              </a:rPr>
              <a:t>(</a:t>
            </a:r>
            <a:r>
              <a:rPr lang="en-US" sz="2400" b="1" dirty="0" smtClean="0">
                <a:latin typeface="Calibri" pitchFamily="34" charset="0"/>
              </a:rPr>
              <a:t>1) A unique identification number shall be generated at the Common Portal for each debit or credit to the electronic cash or credit ledger, as the case may be.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alibri" pitchFamily="34" charset="0"/>
              </a:rPr>
              <a:t>(2) The unique identification number relating to discharge of any liability shall be indicated in the corresponding entry in the electronic liability register.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alibri" pitchFamily="34" charset="0"/>
              </a:rPr>
              <a:t>(3) A unique identification number shall be generated at the Common Portal for each credit in the electronic liability register for reasons other than those covered under sub-rule (2).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332656"/>
            <a:ext cx="9144000" cy="1143000"/>
          </a:xfrm>
          <a:prstGeom prst="rect">
            <a:avLst/>
          </a:prstGeom>
          <a:solidFill>
            <a:srgbClr val="0CE6AD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Misc</a:t>
            </a:r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. </a:t>
            </a:r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Points Related to Payment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6101320"/>
            <a:ext cx="829812" cy="657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6595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7" t="27369" r="29722" b="9052"/>
          <a:stretch/>
        </p:blipFill>
        <p:spPr bwMode="auto">
          <a:xfrm>
            <a:off x="-18408" y="1268760"/>
            <a:ext cx="9188178" cy="5502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36512" y="332656"/>
            <a:ext cx="9144000" cy="936104"/>
          </a:xfrm>
          <a:prstGeom prst="rect">
            <a:avLst/>
          </a:prstGeom>
          <a:solidFill>
            <a:srgbClr val="0CE6AD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List of Forms</a:t>
            </a:r>
            <a:endParaRPr lang="en-US" sz="4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 noGrp="1"/>
          </p:cNvSpPr>
          <p:nvPr>
            <p:ph type="title"/>
          </p:nvPr>
        </p:nvSpPr>
        <p:spPr>
          <a:xfrm>
            <a:off x="539552" y="1296337"/>
            <a:ext cx="8223448" cy="1477328"/>
          </a:xfrm>
        </p:spPr>
        <p:txBody>
          <a:bodyPr wrap="square" lIns="0" tIns="0" rIns="0" bIns="0">
            <a:spAutoFit/>
          </a:bodyPr>
          <a:lstStyle/>
          <a:p>
            <a:pPr marL="12700"/>
            <a:r>
              <a:rPr lang="en-US" sz="9600" dirty="0" smtClean="0">
                <a:latin typeface="Garamond" pitchFamily="18" charset="0"/>
                <a:ea typeface="Garamond" pitchFamily="18" charset="0"/>
                <a:cs typeface="Garamond" pitchFamily="18" charset="0"/>
              </a:rPr>
              <a:t>THANKS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713375" y="5013176"/>
            <a:ext cx="519911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dirty="0" smtClean="0">
                <a:latin typeface="Garamond" pitchFamily="18" charset="0"/>
              </a:rPr>
              <a:t>By. </a:t>
            </a:r>
            <a:r>
              <a:rPr lang="en-US" sz="2200" b="1" dirty="0" smtClean="0">
                <a:latin typeface="Garamond" pitchFamily="18" charset="0"/>
              </a:rPr>
              <a:t>CA</a:t>
            </a:r>
            <a:r>
              <a:rPr lang="en-US" sz="2200" b="1" dirty="0">
                <a:latin typeface="Garamond" pitchFamily="18" charset="0"/>
              </a:rPr>
              <a:t>. Mohit </a:t>
            </a:r>
            <a:r>
              <a:rPr lang="en-US" sz="2200" b="1" dirty="0" smtClean="0">
                <a:latin typeface="Garamond" pitchFamily="18" charset="0"/>
              </a:rPr>
              <a:t>Goyal </a:t>
            </a:r>
            <a:endParaRPr lang="en-US" sz="2200" b="1" dirty="0">
              <a:latin typeface="Garamond" pitchFamily="18" charset="0"/>
            </a:endParaRPr>
          </a:p>
          <a:p>
            <a:r>
              <a:rPr lang="en-US" sz="2200" dirty="0">
                <a:latin typeface="Garamond" pitchFamily="18" charset="0"/>
              </a:rPr>
              <a:t>Partner- </a:t>
            </a:r>
            <a:r>
              <a:rPr lang="en-US" sz="2200" b="1" dirty="0">
                <a:latin typeface="Garamond" pitchFamily="18" charset="0"/>
              </a:rPr>
              <a:t>P K M G &amp; Associates	</a:t>
            </a:r>
          </a:p>
          <a:p>
            <a:r>
              <a:rPr lang="en-US" sz="2200" b="1" dirty="0" smtClean="0">
                <a:latin typeface="Garamond" pitchFamily="18" charset="0"/>
                <a:hlinkClick r:id="rId2"/>
              </a:rPr>
              <a:t>support@tipsntricksguru.com</a:t>
            </a:r>
            <a:endParaRPr lang="en-US" sz="2200" b="1" dirty="0" smtClean="0">
              <a:latin typeface="Garamond" pitchFamily="18" charset="0"/>
            </a:endParaRPr>
          </a:p>
          <a:p>
            <a:r>
              <a:rPr lang="en-US" sz="2200" b="1" dirty="0" smtClean="0">
                <a:latin typeface="Garamond" pitchFamily="18" charset="0"/>
                <a:hlinkClick r:id="rId3"/>
              </a:rPr>
              <a:t>goyalmohit28@gmail.com</a:t>
            </a:r>
            <a:endParaRPr lang="en-US" sz="2200" b="1" dirty="0" smtClean="0">
              <a:latin typeface="Garamond" pitchFamily="18" charset="0"/>
            </a:endParaRPr>
          </a:p>
          <a:p>
            <a:endParaRPr lang="en-US" sz="2200" b="1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4808812"/>
            <a:ext cx="1656184" cy="1312360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31377" y="2535790"/>
            <a:ext cx="8229600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Subscribe the channel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0035" y="3205425"/>
            <a:ext cx="5417702" cy="10156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more update</a:t>
            </a:r>
          </a:p>
        </p:txBody>
      </p:sp>
    </p:spTree>
    <p:extLst>
      <p:ext uri="{BB962C8B-B14F-4D97-AF65-F5344CB8AC3E}">
        <p14:creationId xmlns:p14="http://schemas.microsoft.com/office/powerpoint/2010/main" val="280077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558">
        <p:fade/>
      </p:transition>
    </mc:Choice>
    <mc:Fallback xmlns="">
      <p:transition spd="med" advTm="95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286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Singhania</dc:creator>
  <cp:lastModifiedBy>Deepak Singhania</cp:lastModifiedBy>
  <cp:revision>32</cp:revision>
  <dcterms:created xsi:type="dcterms:W3CDTF">2017-05-09T10:21:45Z</dcterms:created>
  <dcterms:modified xsi:type="dcterms:W3CDTF">2017-05-23T05:03:53Z</dcterms:modified>
</cp:coreProperties>
</file>