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7" autoAdjust="0"/>
    <p:restoredTop sz="94660"/>
  </p:normalViewPr>
  <p:slideViewPr>
    <p:cSldViewPr>
      <p:cViewPr>
        <p:scale>
          <a:sx n="77" d="100"/>
          <a:sy n="77" d="100"/>
        </p:scale>
        <p:origin x="-1176" y="2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55EC2-53BF-4F6E-A352-6C9E103AC382}" type="datetimeFigureOut">
              <a:rPr lang="en-US" smtClean="0"/>
              <a:t>4/11/2017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259D92-7F61-4CC4-8962-0C937B7FAF8F}" type="slidenum">
              <a:rPr lang="en-US" smtClean="0"/>
              <a:t>‹#›</a:t>
            </a:fld>
            <a:endParaRPr lang="en-US"/>
          </a:p>
        </p:txBody>
      </p:sp>
    </p:spTree>
    <p:extLst>
      <p:ext uri="{BB962C8B-B14F-4D97-AF65-F5344CB8AC3E}">
        <p14:creationId xmlns:p14="http://schemas.microsoft.com/office/powerpoint/2010/main" val="2537390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259D92-7F61-4CC4-8962-0C937B7FAF8F}" type="slidenum">
              <a:rPr lang="en-US" smtClean="0"/>
              <a:t>2</a:t>
            </a:fld>
            <a:endParaRPr lang="en-US"/>
          </a:p>
        </p:txBody>
      </p:sp>
    </p:spTree>
    <p:extLst>
      <p:ext uri="{BB962C8B-B14F-4D97-AF65-F5344CB8AC3E}">
        <p14:creationId xmlns:p14="http://schemas.microsoft.com/office/powerpoint/2010/main" val="3464311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259D92-7F61-4CC4-8962-0C937B7FAF8F}" type="slidenum">
              <a:rPr lang="en-US" smtClean="0"/>
              <a:t>3</a:t>
            </a:fld>
            <a:endParaRPr lang="en-US"/>
          </a:p>
        </p:txBody>
      </p:sp>
    </p:spTree>
    <p:extLst>
      <p:ext uri="{BB962C8B-B14F-4D97-AF65-F5344CB8AC3E}">
        <p14:creationId xmlns:p14="http://schemas.microsoft.com/office/powerpoint/2010/main" val="1126811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8388"/>
            <a:ext cx="9144000" cy="1771650"/>
          </a:xfrm>
          <a:solidFill>
            <a:schemeClr val="accent2">
              <a:lumMod val="40000"/>
              <a:lumOff val="60000"/>
            </a:schemeClr>
          </a:solidFill>
        </p:spPr>
        <p:txBody>
          <a:bodyPr>
            <a:normAutofit fontScale="90000"/>
          </a:bodyPr>
          <a:lstStyle/>
          <a:p>
            <a:r>
              <a:rPr lang="en-US" dirty="0" smtClean="0"/>
              <a:t/>
            </a:r>
            <a:br>
              <a:rPr lang="en-US" dirty="0" smtClean="0"/>
            </a:br>
            <a:r>
              <a:rPr lang="en-US" sz="3600" dirty="0" smtClean="0"/>
              <a:t>OVERVIEW ON INPUT TAX CREDIT UNDER GST</a:t>
            </a:r>
            <a:br>
              <a:rPr lang="en-US" sz="3600" dirty="0" smtClean="0"/>
            </a:br>
            <a:r>
              <a:rPr lang="en-US" sz="3600" dirty="0" smtClean="0"/>
              <a:t>LAW </a:t>
            </a:r>
            <a:r>
              <a:rPr lang="en-US" sz="3600" dirty="0"/>
              <a:t>PASSED </a:t>
            </a:r>
            <a:r>
              <a:rPr lang="en-US" sz="3600" dirty="0" smtClean="0"/>
              <a:t/>
            </a:r>
            <a:br>
              <a:rPr lang="en-US" sz="3600" dirty="0" smtClean="0"/>
            </a:br>
            <a:r>
              <a:rPr lang="en-US" sz="3600" dirty="0" smtClean="0"/>
              <a:t>ON </a:t>
            </a:r>
            <a:r>
              <a:rPr lang="en-US" sz="3600" dirty="0"/>
              <a:t>27</a:t>
            </a:r>
            <a:r>
              <a:rPr lang="en-US" sz="3600" baseline="30000" dirty="0"/>
              <a:t>TH</a:t>
            </a:r>
            <a:r>
              <a:rPr lang="en-US" sz="3600" dirty="0"/>
              <a:t> MARCH 2017</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
        <p:nvSpPr>
          <p:cNvPr id="5" name="TextBox 4"/>
          <p:cNvSpPr txBox="1"/>
          <p:nvPr/>
        </p:nvSpPr>
        <p:spPr>
          <a:xfrm>
            <a:off x="5791200" y="5272216"/>
            <a:ext cx="3352800" cy="1569660"/>
          </a:xfrm>
          <a:prstGeom prst="rect">
            <a:avLst/>
          </a:prstGeom>
          <a:solidFill>
            <a:srgbClr val="92D050"/>
          </a:solidFill>
        </p:spPr>
        <p:txBody>
          <a:bodyPr wrap="square" rtlCol="0">
            <a:spAutoFit/>
          </a:bodyPr>
          <a:lstStyle/>
          <a:p>
            <a:endParaRPr lang="en-US" b="1" dirty="0" smtClean="0"/>
          </a:p>
          <a:p>
            <a:endParaRPr lang="en-US" b="1" dirty="0"/>
          </a:p>
          <a:p>
            <a:r>
              <a:rPr lang="en-US" sz="2400" b="1" dirty="0" smtClean="0"/>
              <a:t> CA MUKTA AGGARWAL</a:t>
            </a:r>
          </a:p>
          <a:p>
            <a:r>
              <a:rPr lang="en-US" b="1" dirty="0"/>
              <a:t> </a:t>
            </a:r>
            <a:r>
              <a:rPr lang="en-US" b="1" dirty="0" smtClean="0"/>
              <a:t>  </a:t>
            </a:r>
            <a:endParaRPr lang="en-US" b="1" dirty="0"/>
          </a:p>
          <a:p>
            <a:endParaRPr lang="en-US" b="1" dirty="0"/>
          </a:p>
        </p:txBody>
      </p:sp>
      <p:sp>
        <p:nvSpPr>
          <p:cNvPr id="6" name="TextBox 5"/>
          <p:cNvSpPr txBox="1"/>
          <p:nvPr/>
        </p:nvSpPr>
        <p:spPr>
          <a:xfrm>
            <a:off x="5791200" y="2132895"/>
            <a:ext cx="3352800" cy="3139321"/>
          </a:xfrm>
          <a:prstGeom prst="rect">
            <a:avLst/>
          </a:prstGeom>
          <a:solidFill>
            <a:schemeClr val="accent2">
              <a:lumMod val="40000"/>
              <a:lumOff val="60000"/>
            </a:schemeClr>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0038"/>
            <a:ext cx="5791200" cy="4657962"/>
          </a:xfrm>
          <a:prstGeom prst="rect">
            <a:avLst/>
          </a:prstGeom>
        </p:spPr>
      </p:pic>
    </p:spTree>
    <p:extLst>
      <p:ext uri="{BB962C8B-B14F-4D97-AF65-F5344CB8AC3E}">
        <p14:creationId xmlns:p14="http://schemas.microsoft.com/office/powerpoint/2010/main" val="3109576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62000"/>
            <a:ext cx="8382000" cy="1754326"/>
          </a:xfrm>
          <a:prstGeom prst="rect">
            <a:avLst/>
          </a:prstGeom>
          <a:solidFill>
            <a:schemeClr val="accent6">
              <a:lumMod val="20000"/>
              <a:lumOff val="80000"/>
            </a:schemeClr>
          </a:solidFill>
        </p:spPr>
        <p:txBody>
          <a:bodyPr wrap="square" rtlCol="0">
            <a:spAutoFit/>
          </a:bodyPr>
          <a:lstStyle/>
          <a:p>
            <a:pPr algn="just"/>
            <a:r>
              <a:rPr lang="en-US" b="1" dirty="0" smtClean="0">
                <a:solidFill>
                  <a:srgbClr val="C00000"/>
                </a:solidFill>
              </a:rPr>
              <a:t>SEC 18(3)--</a:t>
            </a:r>
            <a:r>
              <a:rPr lang="en-US" dirty="0" smtClean="0"/>
              <a:t>Where </a:t>
            </a:r>
            <a:r>
              <a:rPr lang="en-US" dirty="0"/>
              <a:t>there is a </a:t>
            </a:r>
            <a:r>
              <a:rPr lang="en-US" b="1" dirty="0">
                <a:solidFill>
                  <a:srgbClr val="C00000"/>
                </a:solidFill>
              </a:rPr>
              <a:t>change in the constitution </a:t>
            </a:r>
            <a:r>
              <a:rPr lang="en-US" dirty="0"/>
              <a:t>of a registered person on account of sale, merger, demerger, amalgamation, lease or transfer of the business with the specific Provisions for transfer of liabilities, the said registered person shall be allowed to transfer the input tax credit which remains unutilized in his electronic credit ledger to such sold </a:t>
            </a:r>
            <a:r>
              <a:rPr lang="en-US" dirty="0" smtClean="0"/>
              <a:t>merged, demerged, amalgamated</a:t>
            </a:r>
            <a:r>
              <a:rPr lang="en-US" dirty="0"/>
              <a:t>, leased or transferred business in such manner as may be prescribed.</a:t>
            </a:r>
          </a:p>
        </p:txBody>
      </p:sp>
      <p:sp>
        <p:nvSpPr>
          <p:cNvPr id="3" name="Right Arrow 2"/>
          <p:cNvSpPr/>
          <p:nvPr/>
        </p:nvSpPr>
        <p:spPr>
          <a:xfrm>
            <a:off x="76200" y="26670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33400" y="2667000"/>
            <a:ext cx="8382000" cy="2585323"/>
          </a:xfrm>
          <a:prstGeom prst="rect">
            <a:avLst/>
          </a:prstGeom>
          <a:solidFill>
            <a:schemeClr val="accent6">
              <a:lumMod val="20000"/>
              <a:lumOff val="80000"/>
            </a:schemeClr>
          </a:solidFill>
        </p:spPr>
        <p:txBody>
          <a:bodyPr wrap="square" rtlCol="0">
            <a:spAutoFit/>
          </a:bodyPr>
          <a:lstStyle/>
          <a:p>
            <a:pPr algn="just"/>
            <a:r>
              <a:rPr lang="en-US" b="1" dirty="0" smtClean="0">
                <a:solidFill>
                  <a:srgbClr val="C00000"/>
                </a:solidFill>
              </a:rPr>
              <a:t>SEC 18(4)--</a:t>
            </a:r>
            <a:r>
              <a:rPr lang="en-US" dirty="0" smtClean="0"/>
              <a:t>Where </a:t>
            </a:r>
            <a:r>
              <a:rPr lang="en-US" dirty="0"/>
              <a:t>any registered person who has availed of </a:t>
            </a:r>
            <a:r>
              <a:rPr lang="en-US" b="1" dirty="0" smtClean="0">
                <a:solidFill>
                  <a:srgbClr val="C00000"/>
                </a:solidFill>
              </a:rPr>
              <a:t>ITC opts </a:t>
            </a:r>
            <a:r>
              <a:rPr lang="en-US" b="1" dirty="0">
                <a:solidFill>
                  <a:srgbClr val="C00000"/>
                </a:solidFill>
              </a:rPr>
              <a:t>to pay tax under section 10 </a:t>
            </a:r>
            <a:r>
              <a:rPr lang="en-US" dirty="0"/>
              <a:t>or, where the goods </a:t>
            </a:r>
            <a:r>
              <a:rPr lang="en-US" dirty="0" smtClean="0"/>
              <a:t>and/or </a:t>
            </a:r>
            <a:r>
              <a:rPr lang="en-US" dirty="0"/>
              <a:t>services </a:t>
            </a:r>
            <a:r>
              <a:rPr lang="en-US" dirty="0" smtClean="0"/>
              <a:t>supplied </a:t>
            </a:r>
            <a:r>
              <a:rPr lang="en-US" dirty="0"/>
              <a:t>by him become wholly exempt, he shall pay an amount, by way of debit in the electronic credit ledger or electronic cash ledger, equivalent to the credit of input tax in respect of inputs held in stock and inputs contained in semi-finished or finished goods held in stock and on capital goods, reduced by such percentage points as may be prescribed, on the day immediately preceding the date of exercising of such option or, as the case may be, the date of such exemption: Provided that after payment of such amount, the balance of input tax credit, if any, lying in his </a:t>
            </a:r>
            <a:r>
              <a:rPr lang="en-US" dirty="0" smtClean="0"/>
              <a:t>electronic </a:t>
            </a:r>
            <a:r>
              <a:rPr lang="en-US" dirty="0"/>
              <a:t>credit ledger shall </a:t>
            </a:r>
            <a:r>
              <a:rPr lang="en-US" dirty="0" smtClean="0"/>
              <a:t>lapse.</a:t>
            </a:r>
            <a:endParaRPr lang="en-US" dirty="0"/>
          </a:p>
        </p:txBody>
      </p:sp>
    </p:spTree>
    <p:extLst>
      <p:ext uri="{BB962C8B-B14F-4D97-AF65-F5344CB8AC3E}">
        <p14:creationId xmlns:p14="http://schemas.microsoft.com/office/powerpoint/2010/main" val="216164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0" y="7620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3400" y="762000"/>
            <a:ext cx="8458200" cy="2308324"/>
          </a:xfrm>
          <a:prstGeom prst="rect">
            <a:avLst/>
          </a:prstGeom>
          <a:solidFill>
            <a:schemeClr val="accent6">
              <a:lumMod val="20000"/>
              <a:lumOff val="80000"/>
            </a:schemeClr>
          </a:solidFill>
        </p:spPr>
        <p:txBody>
          <a:bodyPr wrap="square" rtlCol="0">
            <a:spAutoFit/>
          </a:bodyPr>
          <a:lstStyle/>
          <a:p>
            <a:pPr algn="just"/>
            <a:r>
              <a:rPr lang="en-US" b="1" dirty="0" smtClean="0">
                <a:solidFill>
                  <a:srgbClr val="C00000"/>
                </a:solidFill>
              </a:rPr>
              <a:t>SEC 18(6)--</a:t>
            </a:r>
            <a:r>
              <a:rPr lang="en-US" dirty="0" smtClean="0">
                <a:solidFill>
                  <a:srgbClr val="C00000"/>
                </a:solidFill>
              </a:rPr>
              <a:t>I</a:t>
            </a:r>
            <a:r>
              <a:rPr lang="en-US" dirty="0" smtClean="0"/>
              <a:t>n </a:t>
            </a:r>
            <a:r>
              <a:rPr lang="en-US" dirty="0"/>
              <a:t>case of </a:t>
            </a:r>
            <a:r>
              <a:rPr lang="en-US" b="1" dirty="0">
                <a:solidFill>
                  <a:srgbClr val="C00000"/>
                </a:solidFill>
              </a:rPr>
              <a:t>supply of capital goods or plant and machinery</a:t>
            </a:r>
            <a:r>
              <a:rPr lang="en-US" dirty="0"/>
              <a:t>, on which input tax credit has been taken, the registered person shall pay an amount equal to the input tax credit taken on the said capital goods or plant and machinery reduced by such percentage points as may be prescribed or the tax on the transaction value of such capital goods or plant and machinery determined under section 15, whichever is higher: Provided that where refractory bricks, </a:t>
            </a:r>
            <a:r>
              <a:rPr lang="en-US" dirty="0" err="1"/>
              <a:t>moulds</a:t>
            </a:r>
            <a:r>
              <a:rPr lang="en-US" dirty="0"/>
              <a:t> and dies, jigs and fixtures are supplied as scrap, the taxable person may pay tax on the transaction value of such goods determined under section 15. </a:t>
            </a:r>
          </a:p>
        </p:txBody>
      </p:sp>
    </p:spTree>
    <p:extLst>
      <p:ext uri="{BB962C8B-B14F-4D97-AF65-F5344CB8AC3E}">
        <p14:creationId xmlns:p14="http://schemas.microsoft.com/office/powerpoint/2010/main" val="376833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69" y="464403"/>
            <a:ext cx="8534400" cy="830997"/>
          </a:xfrm>
          <a:prstGeom prst="rect">
            <a:avLst/>
          </a:prstGeom>
          <a:solidFill>
            <a:schemeClr val="accent2"/>
          </a:solidFill>
        </p:spPr>
        <p:txBody>
          <a:bodyPr wrap="square">
            <a:spAutoFit/>
          </a:bodyPr>
          <a:lstStyle/>
          <a:p>
            <a:r>
              <a:rPr lang="en-US" sz="2400" b="1" dirty="0"/>
              <a:t>Section- </a:t>
            </a:r>
            <a:r>
              <a:rPr lang="en-US" sz="2400" b="1" dirty="0" smtClean="0"/>
              <a:t>19</a:t>
            </a:r>
            <a:endParaRPr lang="en-US" sz="2400" b="1" dirty="0"/>
          </a:p>
          <a:p>
            <a:r>
              <a:rPr lang="en-US" sz="2400" b="1" dirty="0" smtClean="0"/>
              <a:t>Taking Input Tax Credit in respect of inputs sent for JOB WORK</a:t>
            </a:r>
            <a:endParaRPr lang="en-US" sz="2400" b="1" dirty="0"/>
          </a:p>
        </p:txBody>
      </p:sp>
      <p:sp>
        <p:nvSpPr>
          <p:cNvPr id="3" name="TextBox 2"/>
          <p:cNvSpPr txBox="1"/>
          <p:nvPr/>
        </p:nvSpPr>
        <p:spPr>
          <a:xfrm>
            <a:off x="409832" y="1476636"/>
            <a:ext cx="2260771" cy="369332"/>
          </a:xfrm>
          <a:prstGeom prst="rect">
            <a:avLst/>
          </a:prstGeom>
          <a:solidFill>
            <a:schemeClr val="accent6">
              <a:lumMod val="40000"/>
              <a:lumOff val="60000"/>
            </a:schemeClr>
          </a:solidFill>
        </p:spPr>
        <p:txBody>
          <a:bodyPr wrap="square" rtlCol="0">
            <a:spAutoFit/>
          </a:bodyPr>
          <a:lstStyle/>
          <a:p>
            <a:r>
              <a:rPr lang="en-US" b="1" dirty="0" smtClean="0"/>
              <a:t>SEC 19(1) &amp; 19(4)</a:t>
            </a:r>
            <a:endParaRPr lang="en-US" b="1" dirty="0"/>
          </a:p>
        </p:txBody>
      </p:sp>
      <p:sp>
        <p:nvSpPr>
          <p:cNvPr id="5" name="Right Arrow 4"/>
          <p:cNvSpPr/>
          <p:nvPr/>
        </p:nvSpPr>
        <p:spPr>
          <a:xfrm>
            <a:off x="56635" y="157103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304800" y="5385385"/>
            <a:ext cx="8382000" cy="646331"/>
          </a:xfrm>
          <a:prstGeom prst="rect">
            <a:avLst/>
          </a:prstGeom>
          <a:solidFill>
            <a:schemeClr val="accent6">
              <a:lumMod val="20000"/>
              <a:lumOff val="80000"/>
            </a:schemeClr>
          </a:solidFill>
        </p:spPr>
        <p:txBody>
          <a:bodyPr wrap="square" rtlCol="0">
            <a:spAutoFit/>
          </a:bodyPr>
          <a:lstStyle/>
          <a:p>
            <a:r>
              <a:rPr lang="en-US" dirty="0" smtClean="0"/>
              <a:t>The </a:t>
            </a:r>
            <a:r>
              <a:rPr lang="en-US" dirty="0"/>
              <a:t>principal shall, subject to such conditions and restrictions as may be prescribed, be allowed input tax credit on </a:t>
            </a:r>
            <a:r>
              <a:rPr lang="en-US" b="1" dirty="0" smtClean="0">
                <a:solidFill>
                  <a:srgbClr val="C00000"/>
                </a:solidFill>
              </a:rPr>
              <a:t>inputs/ Capital Goods </a:t>
            </a:r>
            <a:r>
              <a:rPr lang="en-US" b="1" dirty="0">
                <a:solidFill>
                  <a:srgbClr val="C00000"/>
                </a:solidFill>
              </a:rPr>
              <a:t>sent to a job-worker</a:t>
            </a:r>
            <a:r>
              <a:rPr lang="en-US" dirty="0"/>
              <a:t> for job-work</a:t>
            </a:r>
            <a:r>
              <a:rPr lang="en-US" dirty="0" smtClean="0"/>
              <a:t>.</a:t>
            </a:r>
          </a:p>
        </p:txBody>
      </p:sp>
      <p:sp>
        <p:nvSpPr>
          <p:cNvPr id="39" name="5-Point Star 38"/>
          <p:cNvSpPr/>
          <p:nvPr/>
        </p:nvSpPr>
        <p:spPr>
          <a:xfrm>
            <a:off x="3110814" y="5708550"/>
            <a:ext cx="76200" cy="457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5-Point Star 39"/>
          <p:cNvSpPr/>
          <p:nvPr/>
        </p:nvSpPr>
        <p:spPr>
          <a:xfrm>
            <a:off x="933450" y="1453776"/>
            <a:ext cx="76200" cy="457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5-Point Star 40"/>
          <p:cNvSpPr/>
          <p:nvPr/>
        </p:nvSpPr>
        <p:spPr>
          <a:xfrm>
            <a:off x="3862000" y="5718782"/>
            <a:ext cx="76200" cy="457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5-Point Star 41"/>
          <p:cNvSpPr/>
          <p:nvPr/>
        </p:nvSpPr>
        <p:spPr>
          <a:xfrm>
            <a:off x="4065373" y="5708549"/>
            <a:ext cx="76200" cy="457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5-Point Star 42"/>
          <p:cNvSpPr/>
          <p:nvPr/>
        </p:nvSpPr>
        <p:spPr>
          <a:xfrm>
            <a:off x="1661469" y="1480754"/>
            <a:ext cx="76200" cy="457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5-Point Star 43"/>
          <p:cNvSpPr/>
          <p:nvPr/>
        </p:nvSpPr>
        <p:spPr>
          <a:xfrm>
            <a:off x="1832919" y="1476635"/>
            <a:ext cx="76200" cy="457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4347519" y="2366036"/>
            <a:ext cx="381000" cy="4572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Connector 66"/>
          <p:cNvCxnSpPr>
            <a:stCxn id="66" idx="4"/>
          </p:cNvCxnSpPr>
          <p:nvPr/>
        </p:nvCxnSpPr>
        <p:spPr>
          <a:xfrm flipH="1">
            <a:off x="4195119" y="2823236"/>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6" idx="4"/>
          </p:cNvCxnSpPr>
          <p:nvPr/>
        </p:nvCxnSpPr>
        <p:spPr>
          <a:xfrm>
            <a:off x="4538019" y="2823236"/>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990203" y="2831474"/>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7282249" y="2366036"/>
            <a:ext cx="381000" cy="45720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p:cNvCxnSpPr/>
          <p:nvPr/>
        </p:nvCxnSpPr>
        <p:spPr>
          <a:xfrm flipH="1">
            <a:off x="7110799" y="2823236"/>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491799" y="2839373"/>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901249" y="2831474"/>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Right Arrow 73"/>
          <p:cNvSpPr/>
          <p:nvPr/>
        </p:nvSpPr>
        <p:spPr>
          <a:xfrm>
            <a:off x="5300019" y="2571776"/>
            <a:ext cx="14179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427970" y="2894230"/>
            <a:ext cx="894835" cy="307777"/>
          </a:xfrm>
          <a:prstGeom prst="rect">
            <a:avLst/>
          </a:prstGeom>
          <a:noFill/>
        </p:spPr>
        <p:txBody>
          <a:bodyPr wrap="square" rtlCol="0">
            <a:spAutoFit/>
          </a:bodyPr>
          <a:lstStyle/>
          <a:p>
            <a:r>
              <a:rPr lang="en-US" sz="1400" b="1" dirty="0" smtClean="0"/>
              <a:t>Principal</a:t>
            </a:r>
            <a:endParaRPr lang="en-US" sz="1400" b="1" dirty="0"/>
          </a:p>
        </p:txBody>
      </p:sp>
      <p:sp>
        <p:nvSpPr>
          <p:cNvPr id="76" name="TextBox 75"/>
          <p:cNvSpPr txBox="1"/>
          <p:nvPr/>
        </p:nvSpPr>
        <p:spPr>
          <a:xfrm>
            <a:off x="7662219" y="2905960"/>
            <a:ext cx="1143000" cy="307777"/>
          </a:xfrm>
          <a:prstGeom prst="rect">
            <a:avLst/>
          </a:prstGeom>
          <a:noFill/>
        </p:spPr>
        <p:txBody>
          <a:bodyPr wrap="square" rtlCol="0">
            <a:spAutoFit/>
          </a:bodyPr>
          <a:lstStyle/>
          <a:p>
            <a:r>
              <a:rPr lang="en-US" sz="1400" b="1" dirty="0" smtClean="0"/>
              <a:t>Job Worker</a:t>
            </a:r>
            <a:endParaRPr lang="en-US" sz="1400" b="1" dirty="0"/>
          </a:p>
        </p:txBody>
      </p:sp>
      <p:sp>
        <p:nvSpPr>
          <p:cNvPr id="77" name="TextBox 76"/>
          <p:cNvSpPr txBox="1"/>
          <p:nvPr/>
        </p:nvSpPr>
        <p:spPr>
          <a:xfrm>
            <a:off x="5377249" y="2902693"/>
            <a:ext cx="1524000" cy="830997"/>
          </a:xfrm>
          <a:prstGeom prst="rect">
            <a:avLst/>
          </a:prstGeom>
          <a:noFill/>
        </p:spPr>
        <p:txBody>
          <a:bodyPr wrap="square" rtlCol="0">
            <a:spAutoFit/>
          </a:bodyPr>
          <a:lstStyle/>
          <a:p>
            <a:r>
              <a:rPr lang="en-US" sz="1600" b="1" dirty="0" smtClean="0"/>
              <a:t>Inputs/Capital Goods Sent</a:t>
            </a:r>
          </a:p>
          <a:p>
            <a:r>
              <a:rPr lang="en-US" sz="1600" b="1" dirty="0" smtClean="0"/>
              <a:t>For Job Work</a:t>
            </a:r>
            <a:endParaRPr lang="en-US" sz="1600" b="1" dirty="0"/>
          </a:p>
        </p:txBody>
      </p:sp>
      <p:sp>
        <p:nvSpPr>
          <p:cNvPr id="78" name="Down Arrow 77"/>
          <p:cNvSpPr/>
          <p:nvPr/>
        </p:nvSpPr>
        <p:spPr>
          <a:xfrm>
            <a:off x="4461819" y="3704685"/>
            <a:ext cx="17145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3814119" y="4707642"/>
            <a:ext cx="1600200" cy="369332"/>
          </a:xfrm>
          <a:prstGeom prst="rect">
            <a:avLst/>
          </a:prstGeom>
          <a:noFill/>
        </p:spPr>
        <p:txBody>
          <a:bodyPr wrap="square" rtlCol="0">
            <a:spAutoFit/>
          </a:bodyPr>
          <a:lstStyle/>
          <a:p>
            <a:r>
              <a:rPr lang="en-US" b="1" dirty="0" smtClean="0"/>
              <a:t>ITC allowed</a:t>
            </a:r>
            <a:endParaRPr lang="en-US" b="1" dirty="0"/>
          </a:p>
        </p:txBody>
      </p:sp>
      <p:sp>
        <p:nvSpPr>
          <p:cNvPr id="80" name="Oval 79"/>
          <p:cNvSpPr/>
          <p:nvPr/>
        </p:nvSpPr>
        <p:spPr>
          <a:xfrm>
            <a:off x="1109019" y="2382511"/>
            <a:ext cx="381000" cy="457200"/>
          </a:xfrm>
          <a:prstGeom prst="ellipse">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Connector 80"/>
          <p:cNvCxnSpPr/>
          <p:nvPr/>
        </p:nvCxnSpPr>
        <p:spPr>
          <a:xfrm>
            <a:off x="728019" y="2839373"/>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937569" y="2854127"/>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318569" y="2859107"/>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ight Arrow 83"/>
          <p:cNvSpPr/>
          <p:nvPr/>
        </p:nvSpPr>
        <p:spPr>
          <a:xfrm>
            <a:off x="1975021" y="2549121"/>
            <a:ext cx="14179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270819" y="3012247"/>
            <a:ext cx="685800" cy="307777"/>
          </a:xfrm>
          <a:prstGeom prst="rect">
            <a:avLst/>
          </a:prstGeom>
          <a:noFill/>
        </p:spPr>
        <p:txBody>
          <a:bodyPr wrap="square" rtlCol="0">
            <a:spAutoFit/>
          </a:bodyPr>
          <a:lstStyle/>
          <a:p>
            <a:r>
              <a:rPr lang="en-US" sz="1400" b="1" dirty="0" smtClean="0"/>
              <a:t>Others</a:t>
            </a:r>
            <a:endParaRPr lang="en-US" sz="1400" b="1" dirty="0"/>
          </a:p>
        </p:txBody>
      </p:sp>
      <p:sp>
        <p:nvSpPr>
          <p:cNvPr id="86" name="TextBox 85"/>
          <p:cNvSpPr txBox="1"/>
          <p:nvPr/>
        </p:nvSpPr>
        <p:spPr>
          <a:xfrm>
            <a:off x="1975022" y="3012247"/>
            <a:ext cx="1452948" cy="584775"/>
          </a:xfrm>
          <a:prstGeom prst="rect">
            <a:avLst/>
          </a:prstGeom>
          <a:noFill/>
        </p:spPr>
        <p:txBody>
          <a:bodyPr wrap="square" rtlCol="0">
            <a:spAutoFit/>
          </a:bodyPr>
          <a:lstStyle/>
          <a:p>
            <a:r>
              <a:rPr lang="en-US" sz="1600" b="1" dirty="0" smtClean="0"/>
              <a:t>Inputs/Capital Goods Sent</a:t>
            </a:r>
            <a:endParaRPr lang="en-US" sz="1600" b="1" dirty="0"/>
          </a:p>
        </p:txBody>
      </p:sp>
    </p:spTree>
    <p:extLst>
      <p:ext uri="{BB962C8B-B14F-4D97-AF65-F5344CB8AC3E}">
        <p14:creationId xmlns:p14="http://schemas.microsoft.com/office/powerpoint/2010/main" val="2444758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13387" y="4572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94387" y="413266"/>
            <a:ext cx="1828800" cy="369332"/>
          </a:xfrm>
          <a:prstGeom prst="rect">
            <a:avLst/>
          </a:prstGeom>
          <a:solidFill>
            <a:schemeClr val="accent6">
              <a:lumMod val="40000"/>
              <a:lumOff val="60000"/>
            </a:schemeClr>
          </a:solidFill>
        </p:spPr>
        <p:txBody>
          <a:bodyPr wrap="square" rtlCol="0">
            <a:spAutoFit/>
          </a:bodyPr>
          <a:lstStyle/>
          <a:p>
            <a:r>
              <a:rPr lang="en-US" b="1" dirty="0" smtClean="0"/>
              <a:t>SEC 19(2) &amp; 19(5)</a:t>
            </a:r>
            <a:endParaRPr lang="en-US" b="1" dirty="0"/>
          </a:p>
        </p:txBody>
      </p:sp>
      <p:sp>
        <p:nvSpPr>
          <p:cNvPr id="4" name="TextBox 3"/>
          <p:cNvSpPr txBox="1"/>
          <p:nvPr/>
        </p:nvSpPr>
        <p:spPr>
          <a:xfrm>
            <a:off x="352168" y="4833215"/>
            <a:ext cx="8458200" cy="1200329"/>
          </a:xfrm>
          <a:prstGeom prst="rect">
            <a:avLst/>
          </a:prstGeom>
          <a:solidFill>
            <a:schemeClr val="accent6">
              <a:lumMod val="20000"/>
              <a:lumOff val="80000"/>
            </a:schemeClr>
          </a:solidFill>
        </p:spPr>
        <p:txBody>
          <a:bodyPr wrap="square" rtlCol="0">
            <a:spAutoFit/>
          </a:bodyPr>
          <a:lstStyle/>
          <a:p>
            <a:r>
              <a:rPr lang="en-US" dirty="0"/>
              <a:t>Notwithstanding anything contained in clause (6) of subsection (2) of section 16, the principal shall be entitled to take credit of input tax on inputs even if the </a:t>
            </a:r>
            <a:r>
              <a:rPr lang="en-US" b="1" dirty="0">
                <a:solidFill>
                  <a:srgbClr val="C00000"/>
                </a:solidFill>
              </a:rPr>
              <a:t>inputs </a:t>
            </a:r>
            <a:r>
              <a:rPr lang="en-US" b="1" dirty="0" smtClean="0">
                <a:solidFill>
                  <a:srgbClr val="C00000"/>
                </a:solidFill>
              </a:rPr>
              <a:t>/</a:t>
            </a:r>
            <a:r>
              <a:rPr lang="en-US" b="1" dirty="0">
                <a:solidFill>
                  <a:srgbClr val="C00000"/>
                </a:solidFill>
              </a:rPr>
              <a:t>c</a:t>
            </a:r>
            <a:r>
              <a:rPr lang="en-US" b="1" dirty="0" smtClean="0">
                <a:solidFill>
                  <a:srgbClr val="C00000"/>
                </a:solidFill>
              </a:rPr>
              <a:t>apital goods</a:t>
            </a:r>
            <a:r>
              <a:rPr lang="en-US" dirty="0" smtClean="0"/>
              <a:t> are </a:t>
            </a:r>
            <a:r>
              <a:rPr lang="en-US" b="1" dirty="0">
                <a:solidFill>
                  <a:srgbClr val="C00000"/>
                </a:solidFill>
              </a:rPr>
              <a:t>directly sent to a job worker for job-work </a:t>
            </a:r>
            <a:r>
              <a:rPr lang="en-US" dirty="0"/>
              <a:t>without being first brought to his place of business.</a:t>
            </a:r>
          </a:p>
        </p:txBody>
      </p:sp>
      <p:sp>
        <p:nvSpPr>
          <p:cNvPr id="29" name="5-Point Star 28"/>
          <p:cNvSpPr/>
          <p:nvPr/>
        </p:nvSpPr>
        <p:spPr>
          <a:xfrm>
            <a:off x="7294605" y="5181600"/>
            <a:ext cx="45719" cy="457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0" name="5-Point Star 29"/>
          <p:cNvSpPr/>
          <p:nvPr/>
        </p:nvSpPr>
        <p:spPr>
          <a:xfrm>
            <a:off x="8070684" y="5181600"/>
            <a:ext cx="45719"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5-Point Star 30"/>
          <p:cNvSpPr/>
          <p:nvPr/>
        </p:nvSpPr>
        <p:spPr>
          <a:xfrm>
            <a:off x="8182232" y="5181600"/>
            <a:ext cx="45719"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5-Point Star 31"/>
          <p:cNvSpPr/>
          <p:nvPr/>
        </p:nvSpPr>
        <p:spPr>
          <a:xfrm>
            <a:off x="985242" y="413266"/>
            <a:ext cx="45719" cy="457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2" name="Oval 51"/>
          <p:cNvSpPr/>
          <p:nvPr/>
        </p:nvSpPr>
        <p:spPr>
          <a:xfrm>
            <a:off x="1219200" y="1172862"/>
            <a:ext cx="457200" cy="533400"/>
          </a:xfrm>
          <a:prstGeom prst="ellipse">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a:stCxn id="52" idx="4"/>
          </p:cNvCxnSpPr>
          <p:nvPr/>
        </p:nvCxnSpPr>
        <p:spPr>
          <a:xfrm flipH="1">
            <a:off x="1066800" y="1706262"/>
            <a:ext cx="3810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447800" y="1720677"/>
            <a:ext cx="2286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914400" y="171347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4458728" y="1172862"/>
            <a:ext cx="457200" cy="533400"/>
          </a:xfrm>
          <a:prstGeom prst="ellips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7455243" y="1219200"/>
            <a:ext cx="457200" cy="5334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p:nvPr/>
        </p:nvCxnSpPr>
        <p:spPr>
          <a:xfrm>
            <a:off x="4091115" y="1709351"/>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115432" y="175260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7294605" y="1720678"/>
            <a:ext cx="3810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4306328" y="1706262"/>
            <a:ext cx="3810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683843" y="1733035"/>
            <a:ext cx="2286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687328" y="1706262"/>
            <a:ext cx="2286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495154" y="1787723"/>
            <a:ext cx="689035" cy="307777"/>
          </a:xfrm>
          <a:prstGeom prst="rect">
            <a:avLst/>
          </a:prstGeom>
        </p:spPr>
        <p:txBody>
          <a:bodyPr wrap="none">
            <a:spAutoFit/>
          </a:bodyPr>
          <a:lstStyle/>
          <a:p>
            <a:r>
              <a:rPr lang="en-US" sz="1400" b="1" dirty="0" smtClean="0"/>
              <a:t>Others</a:t>
            </a:r>
            <a:endParaRPr lang="en-US" sz="1400" b="1" dirty="0"/>
          </a:p>
        </p:txBody>
      </p:sp>
      <p:sp>
        <p:nvSpPr>
          <p:cNvPr id="65" name="Rectangle 64"/>
          <p:cNvSpPr/>
          <p:nvPr/>
        </p:nvSpPr>
        <p:spPr>
          <a:xfrm>
            <a:off x="8003715" y="1909689"/>
            <a:ext cx="835485" cy="307777"/>
          </a:xfrm>
          <a:prstGeom prst="rect">
            <a:avLst/>
          </a:prstGeom>
        </p:spPr>
        <p:txBody>
          <a:bodyPr wrap="none">
            <a:spAutoFit/>
          </a:bodyPr>
          <a:lstStyle/>
          <a:p>
            <a:r>
              <a:rPr lang="en-US" sz="1400" b="1" dirty="0" smtClean="0"/>
              <a:t>Principal</a:t>
            </a:r>
            <a:endParaRPr lang="en-US" sz="1400" b="1" dirty="0"/>
          </a:p>
        </p:txBody>
      </p:sp>
      <p:sp>
        <p:nvSpPr>
          <p:cNvPr id="66" name="Rectangle 65"/>
          <p:cNvSpPr/>
          <p:nvPr/>
        </p:nvSpPr>
        <p:spPr>
          <a:xfrm>
            <a:off x="4861844" y="1768158"/>
            <a:ext cx="1028743" cy="307777"/>
          </a:xfrm>
          <a:prstGeom prst="rect">
            <a:avLst/>
          </a:prstGeom>
        </p:spPr>
        <p:txBody>
          <a:bodyPr wrap="square">
            <a:spAutoFit/>
          </a:bodyPr>
          <a:lstStyle/>
          <a:p>
            <a:pPr lvl="0"/>
            <a:r>
              <a:rPr lang="en-US" sz="1400" b="1" dirty="0">
                <a:solidFill>
                  <a:prstClr val="black"/>
                </a:solidFill>
              </a:rPr>
              <a:t>Job Worker</a:t>
            </a:r>
          </a:p>
        </p:txBody>
      </p:sp>
      <p:sp>
        <p:nvSpPr>
          <p:cNvPr id="67" name="Right Arrow 66"/>
          <p:cNvSpPr/>
          <p:nvPr/>
        </p:nvSpPr>
        <p:spPr>
          <a:xfrm>
            <a:off x="2209800" y="1439562"/>
            <a:ext cx="1552832" cy="571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052159" y="1572456"/>
            <a:ext cx="1986441" cy="584775"/>
          </a:xfrm>
          <a:prstGeom prst="rect">
            <a:avLst/>
          </a:prstGeom>
        </p:spPr>
        <p:txBody>
          <a:bodyPr wrap="square">
            <a:spAutoFit/>
          </a:bodyPr>
          <a:lstStyle/>
          <a:p>
            <a:r>
              <a:rPr lang="en-US" sz="1600" b="1" dirty="0" smtClean="0"/>
              <a:t>Inputs/Capital </a:t>
            </a:r>
            <a:r>
              <a:rPr lang="en-US" sz="1600" b="1" dirty="0"/>
              <a:t>Goods </a:t>
            </a:r>
            <a:endParaRPr lang="en-US" sz="1600" b="1" dirty="0" smtClean="0"/>
          </a:p>
          <a:p>
            <a:r>
              <a:rPr lang="en-US" sz="1600" b="1" dirty="0" smtClean="0"/>
              <a:t>are directly sent</a:t>
            </a:r>
            <a:endParaRPr lang="en-US" sz="1600" b="1" dirty="0"/>
          </a:p>
        </p:txBody>
      </p:sp>
      <p:sp>
        <p:nvSpPr>
          <p:cNvPr id="69" name="Down Arrow 68"/>
          <p:cNvSpPr/>
          <p:nvPr/>
        </p:nvSpPr>
        <p:spPr>
          <a:xfrm>
            <a:off x="7600949" y="2363230"/>
            <a:ext cx="149311" cy="1113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6948616" y="3657600"/>
            <a:ext cx="1400432" cy="369332"/>
          </a:xfrm>
          <a:prstGeom prst="rect">
            <a:avLst/>
          </a:prstGeom>
          <a:noFill/>
        </p:spPr>
        <p:txBody>
          <a:bodyPr wrap="square" rtlCol="0">
            <a:spAutoFit/>
          </a:bodyPr>
          <a:lstStyle/>
          <a:p>
            <a:r>
              <a:rPr lang="en-US" b="1" dirty="0" smtClean="0"/>
              <a:t>ITC allowed</a:t>
            </a:r>
            <a:endParaRPr lang="en-US" b="1" dirty="0"/>
          </a:p>
        </p:txBody>
      </p:sp>
      <p:sp>
        <p:nvSpPr>
          <p:cNvPr id="71" name="5-Point Star 70"/>
          <p:cNvSpPr/>
          <p:nvPr/>
        </p:nvSpPr>
        <p:spPr>
          <a:xfrm>
            <a:off x="1676400" y="413266"/>
            <a:ext cx="45719"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5-Point Star 71"/>
          <p:cNvSpPr/>
          <p:nvPr/>
        </p:nvSpPr>
        <p:spPr>
          <a:xfrm>
            <a:off x="1805940" y="406471"/>
            <a:ext cx="45719"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6220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flipV="1">
            <a:off x="36554" y="629342"/>
            <a:ext cx="533400" cy="222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9599" y="533400"/>
            <a:ext cx="1973733" cy="369332"/>
          </a:xfrm>
          <a:prstGeom prst="rect">
            <a:avLst/>
          </a:prstGeom>
          <a:solidFill>
            <a:schemeClr val="accent6">
              <a:lumMod val="40000"/>
              <a:lumOff val="60000"/>
            </a:schemeClr>
          </a:solidFill>
        </p:spPr>
        <p:txBody>
          <a:bodyPr wrap="square" rtlCol="0">
            <a:spAutoFit/>
          </a:bodyPr>
          <a:lstStyle/>
          <a:p>
            <a:r>
              <a:rPr lang="en-US" b="1" dirty="0" smtClean="0"/>
              <a:t>SEC 19(3) &amp; 19(6)</a:t>
            </a:r>
            <a:endParaRPr lang="en-US" b="1" dirty="0"/>
          </a:p>
        </p:txBody>
      </p:sp>
      <p:sp>
        <p:nvSpPr>
          <p:cNvPr id="97" name="TextBox 96"/>
          <p:cNvSpPr txBox="1"/>
          <p:nvPr/>
        </p:nvSpPr>
        <p:spPr>
          <a:xfrm>
            <a:off x="3673301" y="1665990"/>
            <a:ext cx="1524000" cy="830997"/>
          </a:xfrm>
          <a:prstGeom prst="rect">
            <a:avLst/>
          </a:prstGeom>
          <a:noFill/>
        </p:spPr>
        <p:txBody>
          <a:bodyPr wrap="square" rtlCol="0">
            <a:spAutoFit/>
          </a:bodyPr>
          <a:lstStyle/>
          <a:p>
            <a:r>
              <a:rPr lang="en-US" sz="1600" b="1" dirty="0" smtClean="0"/>
              <a:t>Inputs/Capital Goods Sent</a:t>
            </a:r>
          </a:p>
          <a:p>
            <a:r>
              <a:rPr lang="en-US" sz="1600" b="1" dirty="0" smtClean="0"/>
              <a:t>For Job Work</a:t>
            </a:r>
            <a:endParaRPr lang="en-US" sz="1600" b="1" dirty="0"/>
          </a:p>
        </p:txBody>
      </p:sp>
      <p:sp>
        <p:nvSpPr>
          <p:cNvPr id="98" name="Oval 97"/>
          <p:cNvSpPr/>
          <p:nvPr/>
        </p:nvSpPr>
        <p:spPr>
          <a:xfrm>
            <a:off x="2964332" y="2268387"/>
            <a:ext cx="381000" cy="4572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98" idx="4"/>
          </p:cNvCxnSpPr>
          <p:nvPr/>
        </p:nvCxnSpPr>
        <p:spPr>
          <a:xfrm flipH="1">
            <a:off x="2811932" y="2725587"/>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98" idx="4"/>
          </p:cNvCxnSpPr>
          <p:nvPr/>
        </p:nvCxnSpPr>
        <p:spPr>
          <a:xfrm>
            <a:off x="3154832" y="2725587"/>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2583332" y="2725587"/>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5297958" y="2185439"/>
            <a:ext cx="381000" cy="45720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p:nvPr/>
        </p:nvCxnSpPr>
        <p:spPr>
          <a:xfrm flipH="1">
            <a:off x="5096646" y="2647788"/>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439546" y="2630515"/>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4802658" y="2650419"/>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Right Arrow 105"/>
          <p:cNvSpPr/>
          <p:nvPr/>
        </p:nvSpPr>
        <p:spPr>
          <a:xfrm>
            <a:off x="3726332" y="2550692"/>
            <a:ext cx="14179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2284452" y="2789733"/>
            <a:ext cx="894835" cy="307777"/>
          </a:xfrm>
          <a:prstGeom prst="rect">
            <a:avLst/>
          </a:prstGeom>
          <a:noFill/>
        </p:spPr>
        <p:txBody>
          <a:bodyPr wrap="square" rtlCol="0">
            <a:spAutoFit/>
          </a:bodyPr>
          <a:lstStyle/>
          <a:p>
            <a:r>
              <a:rPr lang="en-US" sz="1400" b="1" dirty="0" smtClean="0"/>
              <a:t>Principal</a:t>
            </a:r>
            <a:endParaRPr lang="en-US" sz="1400" b="1" dirty="0"/>
          </a:p>
        </p:txBody>
      </p:sp>
      <p:sp>
        <p:nvSpPr>
          <p:cNvPr id="108" name="Down Arrow 107"/>
          <p:cNvSpPr/>
          <p:nvPr/>
        </p:nvSpPr>
        <p:spPr>
          <a:xfrm>
            <a:off x="2939617" y="3333588"/>
            <a:ext cx="17145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a:off x="2276086" y="4190855"/>
            <a:ext cx="1376492" cy="369332"/>
          </a:xfrm>
          <a:prstGeom prst="rect">
            <a:avLst/>
          </a:prstGeom>
          <a:noFill/>
        </p:spPr>
        <p:txBody>
          <a:bodyPr wrap="square" rtlCol="0">
            <a:spAutoFit/>
          </a:bodyPr>
          <a:lstStyle/>
          <a:p>
            <a:r>
              <a:rPr lang="en-US" b="1" dirty="0" smtClean="0"/>
              <a:t>ITC allowed</a:t>
            </a:r>
            <a:endParaRPr lang="en-US" b="1" dirty="0"/>
          </a:p>
        </p:txBody>
      </p:sp>
      <p:sp>
        <p:nvSpPr>
          <p:cNvPr id="110" name="Right Arrow 109"/>
          <p:cNvSpPr/>
          <p:nvPr/>
        </p:nvSpPr>
        <p:spPr>
          <a:xfrm>
            <a:off x="1357697" y="2596920"/>
            <a:ext cx="14179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209034" y="2817538"/>
            <a:ext cx="685800" cy="307777"/>
          </a:xfrm>
          <a:prstGeom prst="rect">
            <a:avLst/>
          </a:prstGeom>
          <a:noFill/>
        </p:spPr>
        <p:txBody>
          <a:bodyPr wrap="square" rtlCol="0">
            <a:spAutoFit/>
          </a:bodyPr>
          <a:lstStyle/>
          <a:p>
            <a:r>
              <a:rPr lang="en-US" sz="1400" b="1" dirty="0" smtClean="0"/>
              <a:t>Others</a:t>
            </a:r>
            <a:endParaRPr lang="en-US" sz="1400" b="1" dirty="0"/>
          </a:p>
        </p:txBody>
      </p:sp>
      <p:sp>
        <p:nvSpPr>
          <p:cNvPr id="112" name="TextBox 111"/>
          <p:cNvSpPr txBox="1"/>
          <p:nvPr/>
        </p:nvSpPr>
        <p:spPr>
          <a:xfrm>
            <a:off x="1357697" y="1837699"/>
            <a:ext cx="1452948" cy="584775"/>
          </a:xfrm>
          <a:prstGeom prst="rect">
            <a:avLst/>
          </a:prstGeom>
          <a:noFill/>
        </p:spPr>
        <p:txBody>
          <a:bodyPr wrap="square" rtlCol="0">
            <a:spAutoFit/>
          </a:bodyPr>
          <a:lstStyle/>
          <a:p>
            <a:r>
              <a:rPr lang="en-US" sz="1600" b="1" dirty="0" smtClean="0"/>
              <a:t>Inputs/Capital Goods Sent</a:t>
            </a:r>
            <a:endParaRPr lang="en-US" sz="1600" b="1" dirty="0"/>
          </a:p>
        </p:txBody>
      </p:sp>
      <p:cxnSp>
        <p:nvCxnSpPr>
          <p:cNvPr id="113" name="Straight Connector 112"/>
          <p:cNvCxnSpPr/>
          <p:nvPr/>
        </p:nvCxnSpPr>
        <p:spPr>
          <a:xfrm>
            <a:off x="5488458" y="3444798"/>
            <a:ext cx="0" cy="385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3497218" y="3830487"/>
            <a:ext cx="1991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flipV="1">
            <a:off x="3497218" y="3444798"/>
            <a:ext cx="0" cy="3856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3726332" y="4015798"/>
            <a:ext cx="2153680" cy="1077218"/>
          </a:xfrm>
          <a:prstGeom prst="rect">
            <a:avLst/>
          </a:prstGeom>
          <a:noFill/>
        </p:spPr>
        <p:txBody>
          <a:bodyPr wrap="square" rtlCol="0">
            <a:spAutoFit/>
          </a:bodyPr>
          <a:lstStyle/>
          <a:p>
            <a:r>
              <a:rPr lang="en-US" sz="1600" b="1" dirty="0" smtClean="0"/>
              <a:t>Inputs/Capital Goods are sent back within 1yr after completion of </a:t>
            </a:r>
            <a:r>
              <a:rPr lang="en-US" sz="1600" b="1" dirty="0" err="1" smtClean="0"/>
              <a:t>jobwork</a:t>
            </a:r>
            <a:r>
              <a:rPr lang="en-US" sz="1600" b="1" dirty="0" smtClean="0"/>
              <a:t> or otherwise</a:t>
            </a:r>
            <a:r>
              <a:rPr lang="en-US" sz="1600" dirty="0" smtClean="0"/>
              <a:t>.</a:t>
            </a:r>
            <a:endParaRPr lang="en-US" sz="1600" dirty="0"/>
          </a:p>
        </p:txBody>
      </p:sp>
      <p:sp>
        <p:nvSpPr>
          <p:cNvPr id="117" name="Oval 116"/>
          <p:cNvSpPr/>
          <p:nvPr/>
        </p:nvSpPr>
        <p:spPr>
          <a:xfrm>
            <a:off x="840258" y="2332533"/>
            <a:ext cx="381000" cy="457200"/>
          </a:xfrm>
          <a:prstGeom prst="ellipse">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Connector 117"/>
          <p:cNvCxnSpPr/>
          <p:nvPr/>
        </p:nvCxnSpPr>
        <p:spPr>
          <a:xfrm>
            <a:off x="412920" y="2787906"/>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627104" y="2821657"/>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995747" y="2828526"/>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Right Arrow 120"/>
          <p:cNvSpPr/>
          <p:nvPr/>
        </p:nvSpPr>
        <p:spPr>
          <a:xfrm>
            <a:off x="5945658" y="2515414"/>
            <a:ext cx="14179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Down Arrow 121"/>
          <p:cNvSpPr/>
          <p:nvPr/>
        </p:nvSpPr>
        <p:spPr>
          <a:xfrm>
            <a:off x="7363596" y="2573551"/>
            <a:ext cx="45719" cy="940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6305034" y="3541584"/>
            <a:ext cx="2666999" cy="15514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Inputs/Capital Goods </a:t>
            </a:r>
            <a:r>
              <a:rPr lang="en-US" sz="1600" b="1" dirty="0" smtClean="0">
                <a:solidFill>
                  <a:schemeClr val="tx1"/>
                </a:solidFill>
              </a:rPr>
              <a:t>are supplied </a:t>
            </a:r>
            <a:r>
              <a:rPr lang="en-US" sz="1600" b="1" dirty="0">
                <a:solidFill>
                  <a:schemeClr val="tx1"/>
                </a:solidFill>
              </a:rPr>
              <a:t>from the place of business of the job worker in accordance with clause (a) or clause (b) of sub-section (1) of section 43</a:t>
            </a:r>
          </a:p>
        </p:txBody>
      </p:sp>
      <p:sp>
        <p:nvSpPr>
          <p:cNvPr id="124" name="Rectangle 123"/>
          <p:cNvSpPr/>
          <p:nvPr/>
        </p:nvSpPr>
        <p:spPr>
          <a:xfrm>
            <a:off x="7557750" y="2566687"/>
            <a:ext cx="1096775" cy="338554"/>
          </a:xfrm>
          <a:prstGeom prst="rect">
            <a:avLst/>
          </a:prstGeom>
        </p:spPr>
        <p:txBody>
          <a:bodyPr wrap="none">
            <a:spAutoFit/>
          </a:bodyPr>
          <a:lstStyle/>
          <a:p>
            <a:r>
              <a:rPr lang="en-US" sz="1600" b="1" dirty="0" smtClean="0"/>
              <a:t>within </a:t>
            </a:r>
            <a:r>
              <a:rPr lang="en-US" sz="1600" b="1" dirty="0"/>
              <a:t>1yr </a:t>
            </a:r>
            <a:endParaRPr lang="en-US" sz="1600" dirty="0"/>
          </a:p>
        </p:txBody>
      </p:sp>
      <p:sp>
        <p:nvSpPr>
          <p:cNvPr id="125" name="TextBox 124"/>
          <p:cNvSpPr txBox="1"/>
          <p:nvPr/>
        </p:nvSpPr>
        <p:spPr>
          <a:xfrm>
            <a:off x="285749" y="1468367"/>
            <a:ext cx="323850" cy="369332"/>
          </a:xfrm>
          <a:prstGeom prst="rect">
            <a:avLst/>
          </a:prstGeom>
          <a:noFill/>
        </p:spPr>
        <p:txBody>
          <a:bodyPr wrap="square" rtlCol="0">
            <a:spAutoFit/>
          </a:bodyPr>
          <a:lstStyle/>
          <a:p>
            <a:r>
              <a:rPr lang="en-US" b="1" dirty="0" smtClean="0">
                <a:solidFill>
                  <a:srgbClr val="C00000"/>
                </a:solidFill>
              </a:rPr>
              <a:t>i)</a:t>
            </a:r>
            <a:endParaRPr lang="en-US" b="1" dirty="0">
              <a:solidFill>
                <a:srgbClr val="C00000"/>
              </a:solidFill>
            </a:endParaRPr>
          </a:p>
        </p:txBody>
      </p:sp>
    </p:spTree>
    <p:extLst>
      <p:ext uri="{BB962C8B-B14F-4D97-AF65-F5344CB8AC3E}">
        <p14:creationId xmlns:p14="http://schemas.microsoft.com/office/powerpoint/2010/main" val="114419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325650" y="762000"/>
            <a:ext cx="448962" cy="369332"/>
          </a:xfrm>
          <a:prstGeom prst="rect">
            <a:avLst/>
          </a:prstGeom>
          <a:noFill/>
        </p:spPr>
        <p:txBody>
          <a:bodyPr wrap="square" rtlCol="0">
            <a:spAutoFit/>
          </a:bodyPr>
          <a:lstStyle/>
          <a:p>
            <a:r>
              <a:rPr lang="en-US" b="1" dirty="0" smtClean="0">
                <a:solidFill>
                  <a:srgbClr val="C00000"/>
                </a:solidFill>
              </a:rPr>
              <a:t>ii)</a:t>
            </a:r>
            <a:endParaRPr lang="en-US" b="1" dirty="0">
              <a:solidFill>
                <a:srgbClr val="C00000"/>
              </a:solidFill>
            </a:endParaRPr>
          </a:p>
        </p:txBody>
      </p:sp>
      <p:sp>
        <p:nvSpPr>
          <p:cNvPr id="39" name="TextBox 38"/>
          <p:cNvSpPr txBox="1"/>
          <p:nvPr/>
        </p:nvSpPr>
        <p:spPr>
          <a:xfrm>
            <a:off x="3765461" y="1528528"/>
            <a:ext cx="1700857" cy="830997"/>
          </a:xfrm>
          <a:prstGeom prst="rect">
            <a:avLst/>
          </a:prstGeom>
          <a:noFill/>
        </p:spPr>
        <p:txBody>
          <a:bodyPr wrap="square" rtlCol="0">
            <a:spAutoFit/>
          </a:bodyPr>
          <a:lstStyle/>
          <a:p>
            <a:r>
              <a:rPr lang="en-US" sz="1600" b="1" dirty="0"/>
              <a:t>Inputs/Capital Goods </a:t>
            </a:r>
          </a:p>
          <a:p>
            <a:r>
              <a:rPr lang="en-US" sz="1600" b="1" dirty="0"/>
              <a:t>are directly sent</a:t>
            </a:r>
          </a:p>
        </p:txBody>
      </p:sp>
      <p:sp>
        <p:nvSpPr>
          <p:cNvPr id="40" name="Oval 39"/>
          <p:cNvSpPr/>
          <p:nvPr/>
        </p:nvSpPr>
        <p:spPr>
          <a:xfrm>
            <a:off x="796495" y="2172211"/>
            <a:ext cx="381000" cy="4572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a:stCxn id="40" idx="4"/>
          </p:cNvCxnSpPr>
          <p:nvPr/>
        </p:nvCxnSpPr>
        <p:spPr>
          <a:xfrm flipH="1">
            <a:off x="644095" y="2629411"/>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40" idx="4"/>
          </p:cNvCxnSpPr>
          <p:nvPr/>
        </p:nvCxnSpPr>
        <p:spPr>
          <a:xfrm>
            <a:off x="986995" y="2629411"/>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675493" y="2588125"/>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390119" y="2047977"/>
            <a:ext cx="381000" cy="45720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p:nvPr/>
        </p:nvCxnSpPr>
        <p:spPr>
          <a:xfrm flipH="1">
            <a:off x="5188807" y="2510326"/>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531707" y="2493053"/>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94819" y="2512957"/>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Right Arrow 47"/>
          <p:cNvSpPr/>
          <p:nvPr/>
        </p:nvSpPr>
        <p:spPr>
          <a:xfrm>
            <a:off x="3818493" y="2413230"/>
            <a:ext cx="14179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57663" y="2699337"/>
            <a:ext cx="894835" cy="307777"/>
          </a:xfrm>
          <a:prstGeom prst="rect">
            <a:avLst/>
          </a:prstGeom>
          <a:noFill/>
        </p:spPr>
        <p:txBody>
          <a:bodyPr wrap="square" rtlCol="0">
            <a:spAutoFit/>
          </a:bodyPr>
          <a:lstStyle/>
          <a:p>
            <a:r>
              <a:rPr lang="en-US" sz="1400" b="1" dirty="0" smtClean="0"/>
              <a:t>Principal</a:t>
            </a:r>
            <a:endParaRPr lang="en-US" sz="1400" b="1" dirty="0"/>
          </a:p>
        </p:txBody>
      </p:sp>
      <p:sp>
        <p:nvSpPr>
          <p:cNvPr id="50" name="Down Arrow 49"/>
          <p:cNvSpPr/>
          <p:nvPr/>
        </p:nvSpPr>
        <p:spPr>
          <a:xfrm>
            <a:off x="866773" y="3284319"/>
            <a:ext cx="171450" cy="19122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264252" y="5348938"/>
            <a:ext cx="1376492" cy="369332"/>
          </a:xfrm>
          <a:prstGeom prst="rect">
            <a:avLst/>
          </a:prstGeom>
          <a:noFill/>
        </p:spPr>
        <p:txBody>
          <a:bodyPr wrap="square" rtlCol="0">
            <a:spAutoFit/>
          </a:bodyPr>
          <a:lstStyle/>
          <a:p>
            <a:r>
              <a:rPr lang="en-US" b="1" dirty="0" smtClean="0"/>
              <a:t>ITC allowed</a:t>
            </a:r>
            <a:endParaRPr lang="en-US" b="1" dirty="0"/>
          </a:p>
        </p:txBody>
      </p:sp>
      <p:sp>
        <p:nvSpPr>
          <p:cNvPr id="52" name="Right Arrow 51"/>
          <p:cNvSpPr/>
          <p:nvPr/>
        </p:nvSpPr>
        <p:spPr>
          <a:xfrm>
            <a:off x="1449858" y="2459458"/>
            <a:ext cx="14179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377385" y="2616110"/>
            <a:ext cx="685800" cy="307777"/>
          </a:xfrm>
          <a:prstGeom prst="rect">
            <a:avLst/>
          </a:prstGeom>
          <a:noFill/>
        </p:spPr>
        <p:txBody>
          <a:bodyPr wrap="square" rtlCol="0">
            <a:spAutoFit/>
          </a:bodyPr>
          <a:lstStyle/>
          <a:p>
            <a:r>
              <a:rPr lang="en-US" sz="1400" b="1" dirty="0" smtClean="0"/>
              <a:t>Others</a:t>
            </a:r>
            <a:endParaRPr lang="en-US" sz="1400" b="1" dirty="0"/>
          </a:p>
        </p:txBody>
      </p:sp>
      <p:sp>
        <p:nvSpPr>
          <p:cNvPr id="54" name="TextBox 53"/>
          <p:cNvSpPr txBox="1"/>
          <p:nvPr/>
        </p:nvSpPr>
        <p:spPr>
          <a:xfrm>
            <a:off x="1449858" y="1700237"/>
            <a:ext cx="1452948" cy="584775"/>
          </a:xfrm>
          <a:prstGeom prst="rect">
            <a:avLst/>
          </a:prstGeom>
          <a:noFill/>
        </p:spPr>
        <p:txBody>
          <a:bodyPr wrap="square" rtlCol="0">
            <a:spAutoFit/>
          </a:bodyPr>
          <a:lstStyle/>
          <a:p>
            <a:r>
              <a:rPr lang="en-US" sz="1600" b="1" dirty="0" smtClean="0"/>
              <a:t>Inputs/Capital Goods Sent</a:t>
            </a:r>
            <a:endParaRPr lang="en-US" sz="1600" b="1" dirty="0"/>
          </a:p>
        </p:txBody>
      </p:sp>
      <p:cxnSp>
        <p:nvCxnSpPr>
          <p:cNvPr id="55" name="Straight Arrow Connector 54"/>
          <p:cNvCxnSpPr/>
          <p:nvPr/>
        </p:nvCxnSpPr>
        <p:spPr>
          <a:xfrm flipV="1">
            <a:off x="1487184" y="3510574"/>
            <a:ext cx="0" cy="3856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176331" y="4010561"/>
            <a:ext cx="2718488" cy="1323439"/>
          </a:xfrm>
          <a:prstGeom prst="rect">
            <a:avLst/>
          </a:prstGeom>
          <a:noFill/>
        </p:spPr>
        <p:txBody>
          <a:bodyPr wrap="square" rtlCol="0">
            <a:spAutoFit/>
          </a:bodyPr>
          <a:lstStyle/>
          <a:p>
            <a:r>
              <a:rPr lang="en-US" sz="1600" b="1" dirty="0" smtClean="0"/>
              <a:t>Inputs/Capital Goods are sent back within 1yr from the date of receipt of the same after completion of job-work or otherwise</a:t>
            </a:r>
            <a:r>
              <a:rPr lang="en-US" sz="1600" dirty="0" smtClean="0"/>
              <a:t>.</a:t>
            </a:r>
            <a:endParaRPr lang="en-US" sz="1600" dirty="0"/>
          </a:p>
        </p:txBody>
      </p:sp>
      <p:sp>
        <p:nvSpPr>
          <p:cNvPr id="57" name="Oval 56"/>
          <p:cNvSpPr/>
          <p:nvPr/>
        </p:nvSpPr>
        <p:spPr>
          <a:xfrm>
            <a:off x="3012728" y="2131072"/>
            <a:ext cx="381000" cy="457200"/>
          </a:xfrm>
          <a:prstGeom prst="ellipse">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p:nvPr/>
        </p:nvCxnSpPr>
        <p:spPr>
          <a:xfrm>
            <a:off x="505081" y="2650444"/>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2842305" y="2574971"/>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196533" y="2574971"/>
            <a:ext cx="3429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ight Arrow 60"/>
          <p:cNvSpPr/>
          <p:nvPr/>
        </p:nvSpPr>
        <p:spPr>
          <a:xfrm>
            <a:off x="6037819" y="2377952"/>
            <a:ext cx="14179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wn Arrow 61"/>
          <p:cNvSpPr/>
          <p:nvPr/>
        </p:nvSpPr>
        <p:spPr>
          <a:xfrm>
            <a:off x="7455757" y="2436089"/>
            <a:ext cx="45719" cy="940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6397195" y="3404122"/>
            <a:ext cx="2666999" cy="15514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Inputs/Capital Goods </a:t>
            </a:r>
            <a:r>
              <a:rPr lang="en-US" sz="1600" b="1" dirty="0" smtClean="0">
                <a:solidFill>
                  <a:schemeClr val="tx1"/>
                </a:solidFill>
              </a:rPr>
              <a:t>are supplied </a:t>
            </a:r>
            <a:r>
              <a:rPr lang="en-US" sz="1600" b="1" dirty="0">
                <a:solidFill>
                  <a:schemeClr val="tx1"/>
                </a:solidFill>
              </a:rPr>
              <a:t>from the place of business of the job worker in accordance with clause (a) or clause (b) of sub-section (1) of section 43</a:t>
            </a:r>
          </a:p>
        </p:txBody>
      </p:sp>
      <p:sp>
        <p:nvSpPr>
          <p:cNvPr id="64" name="Rectangle 63"/>
          <p:cNvSpPr/>
          <p:nvPr/>
        </p:nvSpPr>
        <p:spPr>
          <a:xfrm>
            <a:off x="7649911" y="2429225"/>
            <a:ext cx="1096775" cy="338554"/>
          </a:xfrm>
          <a:prstGeom prst="rect">
            <a:avLst/>
          </a:prstGeom>
        </p:spPr>
        <p:txBody>
          <a:bodyPr wrap="none">
            <a:spAutoFit/>
          </a:bodyPr>
          <a:lstStyle/>
          <a:p>
            <a:r>
              <a:rPr lang="en-US" sz="1600" b="1" dirty="0" smtClean="0"/>
              <a:t>within </a:t>
            </a:r>
            <a:r>
              <a:rPr lang="en-US" sz="1600" b="1" dirty="0"/>
              <a:t>1yr </a:t>
            </a:r>
            <a:endParaRPr lang="en-US" sz="1600" dirty="0"/>
          </a:p>
        </p:txBody>
      </p:sp>
      <p:cxnSp>
        <p:nvCxnSpPr>
          <p:cNvPr id="65" name="Straight Connector 64"/>
          <p:cNvCxnSpPr/>
          <p:nvPr/>
        </p:nvCxnSpPr>
        <p:spPr>
          <a:xfrm>
            <a:off x="1487184" y="3896263"/>
            <a:ext cx="40934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580619" y="3284319"/>
            <a:ext cx="0" cy="6119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771119" y="2561387"/>
            <a:ext cx="1028743" cy="307777"/>
          </a:xfrm>
          <a:prstGeom prst="rect">
            <a:avLst/>
          </a:prstGeom>
        </p:spPr>
        <p:txBody>
          <a:bodyPr wrap="none">
            <a:spAutoFit/>
          </a:bodyPr>
          <a:lstStyle/>
          <a:p>
            <a:r>
              <a:rPr lang="en-US" sz="1400" b="1" dirty="0"/>
              <a:t>Job Worker</a:t>
            </a:r>
          </a:p>
        </p:txBody>
      </p:sp>
    </p:spTree>
    <p:extLst>
      <p:ext uri="{BB962C8B-B14F-4D97-AF65-F5344CB8AC3E}">
        <p14:creationId xmlns:p14="http://schemas.microsoft.com/office/powerpoint/2010/main" val="2221563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590799"/>
            <a:ext cx="8534400" cy="646331"/>
          </a:xfrm>
          <a:prstGeom prst="rect">
            <a:avLst/>
          </a:prstGeom>
          <a:solidFill>
            <a:schemeClr val="accent6">
              <a:lumMod val="20000"/>
              <a:lumOff val="80000"/>
            </a:schemeClr>
          </a:solidFill>
        </p:spPr>
        <p:txBody>
          <a:bodyPr wrap="square" rtlCol="0">
            <a:spAutoFit/>
          </a:bodyPr>
          <a:lstStyle/>
          <a:p>
            <a:r>
              <a:rPr lang="en-US" b="1" dirty="0" smtClean="0">
                <a:solidFill>
                  <a:srgbClr val="C00000"/>
                </a:solidFill>
              </a:rPr>
              <a:t>SEC 19(7)--</a:t>
            </a:r>
            <a:r>
              <a:rPr lang="en-US" dirty="0" smtClean="0"/>
              <a:t>Nothing </a:t>
            </a:r>
            <a:r>
              <a:rPr lang="en-US" dirty="0"/>
              <a:t>contained in subsection (3) or sub-section (6) shall apply to </a:t>
            </a:r>
            <a:r>
              <a:rPr lang="en-US" dirty="0" err="1"/>
              <a:t>moulds</a:t>
            </a:r>
            <a:r>
              <a:rPr lang="en-US" dirty="0"/>
              <a:t> and dies, jigs and fixtures, or tools sent out to a job worker for job work.</a:t>
            </a:r>
          </a:p>
        </p:txBody>
      </p:sp>
      <p:sp>
        <p:nvSpPr>
          <p:cNvPr id="3" name="Right Arrow 2"/>
          <p:cNvSpPr/>
          <p:nvPr/>
        </p:nvSpPr>
        <p:spPr>
          <a:xfrm>
            <a:off x="0" y="3810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57200" y="232884"/>
            <a:ext cx="8534400" cy="2308324"/>
          </a:xfrm>
          <a:prstGeom prst="rect">
            <a:avLst/>
          </a:prstGeom>
          <a:solidFill>
            <a:schemeClr val="accent6">
              <a:lumMod val="20000"/>
              <a:lumOff val="80000"/>
            </a:schemeClr>
          </a:solidFill>
        </p:spPr>
        <p:txBody>
          <a:bodyPr wrap="square" rtlCol="0">
            <a:spAutoFit/>
          </a:bodyPr>
          <a:lstStyle/>
          <a:p>
            <a:pPr algn="just"/>
            <a:r>
              <a:rPr lang="en-US" dirty="0" smtClean="0"/>
              <a:t>Where </a:t>
            </a:r>
            <a:r>
              <a:rPr lang="en-US" dirty="0"/>
              <a:t>the </a:t>
            </a:r>
            <a:r>
              <a:rPr lang="en-US" b="1" dirty="0" smtClean="0">
                <a:solidFill>
                  <a:srgbClr val="C00000"/>
                </a:solidFill>
              </a:rPr>
              <a:t>inputs/capital goods </a:t>
            </a:r>
            <a:r>
              <a:rPr lang="en-US" b="1" dirty="0">
                <a:solidFill>
                  <a:srgbClr val="C00000"/>
                </a:solidFill>
              </a:rPr>
              <a:t>sent for job work are not received back by the principal </a:t>
            </a:r>
            <a:r>
              <a:rPr lang="en-US" dirty="0" smtClean="0"/>
              <a:t>after completion of job work or otherwise </a:t>
            </a:r>
            <a:r>
              <a:rPr lang="en-US" dirty="0"/>
              <a:t>or are not supplied from the place of business of the job worker in accordance with clause (a) or clause (b) of sub-section (1) of section 43 within </a:t>
            </a:r>
            <a:r>
              <a:rPr lang="en-US" b="1" dirty="0">
                <a:solidFill>
                  <a:srgbClr val="C00000"/>
                </a:solidFill>
              </a:rPr>
              <a:t>1</a:t>
            </a:r>
            <a:r>
              <a:rPr lang="en-US" b="1" dirty="0" smtClean="0">
                <a:solidFill>
                  <a:srgbClr val="C00000"/>
                </a:solidFill>
              </a:rPr>
              <a:t> </a:t>
            </a:r>
            <a:r>
              <a:rPr lang="en-US" b="1" dirty="0">
                <a:solidFill>
                  <a:srgbClr val="C00000"/>
                </a:solidFill>
              </a:rPr>
              <a:t>year</a:t>
            </a:r>
            <a:r>
              <a:rPr lang="en-US" dirty="0"/>
              <a:t> of being sent out, it shall be deemed that such inputs had been supplied by the principal to the </a:t>
            </a:r>
            <a:r>
              <a:rPr lang="en-US" dirty="0" err="1"/>
              <a:t>jobworker</a:t>
            </a:r>
            <a:r>
              <a:rPr lang="en-US" dirty="0"/>
              <a:t> on the day when the said inputs were sent out: </a:t>
            </a:r>
            <a:endParaRPr lang="en-US" dirty="0" smtClean="0"/>
          </a:p>
          <a:p>
            <a:pPr algn="just"/>
            <a:endParaRPr lang="en-US" dirty="0" smtClean="0"/>
          </a:p>
          <a:p>
            <a:pPr algn="just"/>
            <a:r>
              <a:rPr lang="en-US" b="1" dirty="0">
                <a:solidFill>
                  <a:srgbClr val="C00000"/>
                </a:solidFill>
              </a:rPr>
              <a:t>Provided that </a:t>
            </a:r>
            <a:r>
              <a:rPr lang="en-US" dirty="0"/>
              <a:t>where the </a:t>
            </a:r>
            <a:r>
              <a:rPr lang="en-US" dirty="0" smtClean="0"/>
              <a:t>inputs/capital goods </a:t>
            </a:r>
            <a:r>
              <a:rPr lang="en-US" dirty="0"/>
              <a:t>are sent directly to a job worker, the period of </a:t>
            </a:r>
            <a:r>
              <a:rPr lang="en-US" b="1" dirty="0" smtClean="0">
                <a:solidFill>
                  <a:srgbClr val="C00000"/>
                </a:solidFill>
              </a:rPr>
              <a:t>1 </a:t>
            </a:r>
            <a:r>
              <a:rPr lang="en-US" b="1" dirty="0">
                <a:solidFill>
                  <a:srgbClr val="C00000"/>
                </a:solidFill>
              </a:rPr>
              <a:t>year </a:t>
            </a:r>
            <a:r>
              <a:rPr lang="en-US" dirty="0"/>
              <a:t>shall be counted from the </a:t>
            </a:r>
            <a:r>
              <a:rPr lang="en-US" b="1" dirty="0">
                <a:solidFill>
                  <a:srgbClr val="C00000"/>
                </a:solidFill>
              </a:rPr>
              <a:t>date of receipt of inputs </a:t>
            </a:r>
            <a:r>
              <a:rPr lang="en-US" dirty="0"/>
              <a:t>by the job worker. </a:t>
            </a:r>
          </a:p>
        </p:txBody>
      </p:sp>
      <p:sp>
        <p:nvSpPr>
          <p:cNvPr id="5" name="Right Arrow 4"/>
          <p:cNvSpPr/>
          <p:nvPr/>
        </p:nvSpPr>
        <p:spPr>
          <a:xfrm>
            <a:off x="0" y="2685365"/>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1676400" y="262497"/>
            <a:ext cx="76200"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5-Point Star 6"/>
          <p:cNvSpPr/>
          <p:nvPr/>
        </p:nvSpPr>
        <p:spPr>
          <a:xfrm>
            <a:off x="2438400" y="256148"/>
            <a:ext cx="76200"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5-Point Star 7"/>
          <p:cNvSpPr/>
          <p:nvPr/>
        </p:nvSpPr>
        <p:spPr>
          <a:xfrm>
            <a:off x="2667000" y="256149"/>
            <a:ext cx="76200"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 name="5-Point Star 12"/>
          <p:cNvSpPr/>
          <p:nvPr/>
        </p:nvSpPr>
        <p:spPr>
          <a:xfrm>
            <a:off x="503537" y="5615246"/>
            <a:ext cx="76200"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 name="5-Point Star 13"/>
          <p:cNvSpPr/>
          <p:nvPr/>
        </p:nvSpPr>
        <p:spPr>
          <a:xfrm>
            <a:off x="644611" y="5910364"/>
            <a:ext cx="76200"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 name="5-Point Star 14"/>
          <p:cNvSpPr/>
          <p:nvPr/>
        </p:nvSpPr>
        <p:spPr>
          <a:xfrm>
            <a:off x="492211" y="5910364"/>
            <a:ext cx="76200" cy="45719"/>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TextBox 15"/>
          <p:cNvSpPr txBox="1"/>
          <p:nvPr/>
        </p:nvSpPr>
        <p:spPr>
          <a:xfrm>
            <a:off x="368643" y="5615246"/>
            <a:ext cx="8534400" cy="646331"/>
          </a:xfrm>
          <a:prstGeom prst="rect">
            <a:avLst/>
          </a:prstGeom>
          <a:noFill/>
        </p:spPr>
        <p:txBody>
          <a:bodyPr wrap="square" rtlCol="0">
            <a:spAutoFit/>
          </a:bodyPr>
          <a:lstStyle/>
          <a:p>
            <a:r>
              <a:rPr lang="en-US" dirty="0" smtClean="0"/>
              <a:t>SEC 19(3)</a:t>
            </a:r>
          </a:p>
          <a:p>
            <a:r>
              <a:rPr lang="en-US" dirty="0" smtClean="0"/>
              <a:t>SEC 19(6)</a:t>
            </a:r>
            <a:endParaRPr lang="en-US" dirty="0"/>
          </a:p>
        </p:txBody>
      </p:sp>
    </p:spTree>
    <p:extLst>
      <p:ext uri="{BB962C8B-B14F-4D97-AF65-F5344CB8AC3E}">
        <p14:creationId xmlns:p14="http://schemas.microsoft.com/office/powerpoint/2010/main" val="1787701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90600"/>
            <a:ext cx="7620000" cy="3124200"/>
          </a:xfrm>
          <a:prstGeom prst="rect">
            <a:avLst/>
          </a:prstGeom>
        </p:spPr>
      </p:pic>
      <p:sp>
        <p:nvSpPr>
          <p:cNvPr id="3" name="TextBox 2"/>
          <p:cNvSpPr txBox="1"/>
          <p:nvPr/>
        </p:nvSpPr>
        <p:spPr>
          <a:xfrm>
            <a:off x="457200" y="4800600"/>
            <a:ext cx="4495800" cy="1785104"/>
          </a:xfrm>
          <a:prstGeom prst="rect">
            <a:avLst/>
          </a:prstGeom>
          <a:noFill/>
        </p:spPr>
        <p:txBody>
          <a:bodyPr wrap="square" rtlCol="0">
            <a:spAutoFit/>
          </a:bodyPr>
          <a:lstStyle/>
          <a:p>
            <a:r>
              <a:rPr lang="en-US" sz="2000" b="1" dirty="0" smtClean="0"/>
              <a:t>CA MUKTA AGGARWAL</a:t>
            </a:r>
          </a:p>
          <a:p>
            <a:r>
              <a:rPr lang="en-US" b="1" dirty="0" smtClean="0">
                <a:solidFill>
                  <a:srgbClr val="C00000"/>
                </a:solidFill>
              </a:rPr>
              <a:t>Can be reached at</a:t>
            </a:r>
          </a:p>
          <a:p>
            <a:endParaRPr lang="en-US" dirty="0"/>
          </a:p>
          <a:p>
            <a:endParaRPr lang="en-US" dirty="0" smtClean="0"/>
          </a:p>
          <a:p>
            <a:r>
              <a:rPr lang="en-US" b="1" dirty="0" smtClean="0">
                <a:solidFill>
                  <a:srgbClr val="C00000"/>
                </a:solidFill>
              </a:rPr>
              <a:t>Mobile/ </a:t>
            </a:r>
            <a:r>
              <a:rPr lang="en-US" b="1" dirty="0" err="1" smtClean="0">
                <a:solidFill>
                  <a:srgbClr val="C00000"/>
                </a:solidFill>
              </a:rPr>
              <a:t>Whatsapp</a:t>
            </a:r>
            <a:r>
              <a:rPr lang="en-US" b="1" dirty="0" smtClean="0">
                <a:solidFill>
                  <a:srgbClr val="C00000"/>
                </a:solidFill>
              </a:rPr>
              <a:t> no :</a:t>
            </a:r>
            <a:r>
              <a:rPr lang="en-US" dirty="0" smtClean="0"/>
              <a:t> </a:t>
            </a:r>
            <a:r>
              <a:rPr lang="en-US" b="1" dirty="0" smtClean="0"/>
              <a:t>8587976865</a:t>
            </a:r>
          </a:p>
          <a:p>
            <a:r>
              <a:rPr lang="en-US" b="1" dirty="0" smtClean="0">
                <a:solidFill>
                  <a:srgbClr val="C00000"/>
                </a:solidFill>
              </a:rPr>
              <a:t>Email ID :</a:t>
            </a:r>
            <a:r>
              <a:rPr lang="en-US" dirty="0" smtClean="0"/>
              <a:t> </a:t>
            </a:r>
            <a:r>
              <a:rPr lang="en-US" b="1" dirty="0" smtClean="0"/>
              <a:t>camuktaaggarwal@gmail.com</a:t>
            </a:r>
          </a:p>
        </p:txBody>
      </p:sp>
      <p:sp>
        <p:nvSpPr>
          <p:cNvPr id="4" name="Oval 3"/>
          <p:cNvSpPr/>
          <p:nvPr/>
        </p:nvSpPr>
        <p:spPr>
          <a:xfrm>
            <a:off x="6248400" y="6248400"/>
            <a:ext cx="304800" cy="337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553200" y="6248400"/>
            <a:ext cx="304800" cy="337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858000" y="6248400"/>
            <a:ext cx="304800" cy="337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162800" y="6248400"/>
            <a:ext cx="304800" cy="337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262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80072"/>
            <a:ext cx="8153400" cy="830997"/>
          </a:xfrm>
          <a:prstGeom prst="rect">
            <a:avLst/>
          </a:prstGeom>
          <a:solidFill>
            <a:schemeClr val="accent2"/>
          </a:solidFill>
        </p:spPr>
        <p:txBody>
          <a:bodyPr wrap="square" rtlCol="0">
            <a:spAutoFit/>
          </a:bodyPr>
          <a:lstStyle/>
          <a:p>
            <a:r>
              <a:rPr lang="en-US" sz="2400" b="1" dirty="0" smtClean="0"/>
              <a:t>Section- 16</a:t>
            </a:r>
          </a:p>
          <a:p>
            <a:r>
              <a:rPr lang="en-US" sz="2400" b="1" dirty="0" smtClean="0"/>
              <a:t>Eligibility </a:t>
            </a:r>
            <a:r>
              <a:rPr lang="en-US" sz="2400" b="1" dirty="0"/>
              <a:t>and conditions for taking </a:t>
            </a:r>
            <a:r>
              <a:rPr lang="en-US" sz="2400" b="1" dirty="0" smtClean="0"/>
              <a:t>ITC</a:t>
            </a:r>
          </a:p>
        </p:txBody>
      </p:sp>
      <p:sp>
        <p:nvSpPr>
          <p:cNvPr id="6" name="TextBox 5"/>
          <p:cNvSpPr txBox="1"/>
          <p:nvPr/>
        </p:nvSpPr>
        <p:spPr>
          <a:xfrm>
            <a:off x="3826476" y="1511643"/>
            <a:ext cx="1295400" cy="400110"/>
          </a:xfrm>
          <a:prstGeom prst="rect">
            <a:avLst/>
          </a:prstGeom>
          <a:solidFill>
            <a:schemeClr val="accent6">
              <a:lumMod val="60000"/>
              <a:lumOff val="40000"/>
            </a:schemeClr>
          </a:solidFill>
        </p:spPr>
        <p:txBody>
          <a:bodyPr wrap="square" rtlCol="0">
            <a:spAutoFit/>
          </a:bodyPr>
          <a:lstStyle/>
          <a:p>
            <a:r>
              <a:rPr lang="en-US" sz="2000" b="1" dirty="0" smtClean="0"/>
              <a:t>Sec 16 (1)</a:t>
            </a:r>
            <a:endParaRPr lang="en-US" sz="2000" b="1" dirty="0"/>
          </a:p>
        </p:txBody>
      </p:sp>
      <p:cxnSp>
        <p:nvCxnSpPr>
          <p:cNvPr id="8" name="Straight Arrow Connector 7"/>
          <p:cNvCxnSpPr/>
          <p:nvPr/>
        </p:nvCxnSpPr>
        <p:spPr>
          <a:xfrm flipH="1">
            <a:off x="2533650" y="1911753"/>
            <a:ext cx="1600200" cy="4380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24400" y="1911753"/>
            <a:ext cx="1219200" cy="6158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685800" y="2238233"/>
            <a:ext cx="2705100" cy="1600200"/>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solidFill>
                  <a:prstClr val="black"/>
                </a:solidFill>
              </a:rPr>
              <a:t>Only </a:t>
            </a:r>
            <a:r>
              <a:rPr lang="en-US" dirty="0">
                <a:solidFill>
                  <a:prstClr val="black"/>
                </a:solidFill>
              </a:rPr>
              <a:t>the registered taxable person under GST  can claim ITC.</a:t>
            </a:r>
          </a:p>
        </p:txBody>
      </p:sp>
      <p:sp>
        <p:nvSpPr>
          <p:cNvPr id="13" name="Rounded Rectangle 12"/>
          <p:cNvSpPr/>
          <p:nvPr/>
        </p:nvSpPr>
        <p:spPr>
          <a:xfrm>
            <a:off x="4343400" y="2382395"/>
            <a:ext cx="4489622" cy="127520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ITC in respect of pipelines and telecommunications tower fixed to earth by foundation or structural support including foundation and structural support </a:t>
            </a:r>
            <a:endParaRPr lang="en-US" dirty="0"/>
          </a:p>
        </p:txBody>
      </p:sp>
      <p:sp>
        <p:nvSpPr>
          <p:cNvPr id="15" name="Right Arrow 14"/>
          <p:cNvSpPr/>
          <p:nvPr/>
        </p:nvSpPr>
        <p:spPr>
          <a:xfrm>
            <a:off x="4953000" y="3724133"/>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486400" y="3680084"/>
            <a:ext cx="3276600" cy="646331"/>
          </a:xfrm>
          <a:prstGeom prst="rect">
            <a:avLst/>
          </a:prstGeom>
          <a:noFill/>
        </p:spPr>
        <p:txBody>
          <a:bodyPr wrap="square" rtlCol="0">
            <a:spAutoFit/>
          </a:bodyPr>
          <a:lstStyle/>
          <a:p>
            <a:r>
              <a:rPr lang="en-US" dirty="0" smtClean="0"/>
              <a:t>1/3 of Total  IT in that F.Y in which the said goods received.</a:t>
            </a:r>
            <a:endParaRPr lang="en-US" dirty="0"/>
          </a:p>
        </p:txBody>
      </p:sp>
      <p:sp>
        <p:nvSpPr>
          <p:cNvPr id="19" name="Right Arrow 18"/>
          <p:cNvSpPr/>
          <p:nvPr/>
        </p:nvSpPr>
        <p:spPr>
          <a:xfrm>
            <a:off x="4959179" y="4314063"/>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540976" y="4314063"/>
            <a:ext cx="2971800" cy="369332"/>
          </a:xfrm>
          <a:prstGeom prst="rect">
            <a:avLst/>
          </a:prstGeom>
          <a:noFill/>
        </p:spPr>
        <p:txBody>
          <a:bodyPr wrap="square" rtlCol="0">
            <a:spAutoFit/>
          </a:bodyPr>
          <a:lstStyle/>
          <a:p>
            <a:r>
              <a:rPr lang="en-US" dirty="0" smtClean="0"/>
              <a:t>And 1/3 Total IT in next year.</a:t>
            </a:r>
            <a:endParaRPr lang="en-US" dirty="0"/>
          </a:p>
        </p:txBody>
      </p:sp>
      <p:sp>
        <p:nvSpPr>
          <p:cNvPr id="22" name="Right Arrow 21"/>
          <p:cNvSpPr/>
          <p:nvPr/>
        </p:nvSpPr>
        <p:spPr>
          <a:xfrm>
            <a:off x="4959179" y="48006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486400" y="4701930"/>
            <a:ext cx="2971800" cy="381000"/>
          </a:xfrm>
          <a:prstGeom prst="rect">
            <a:avLst/>
          </a:prstGeom>
          <a:noFill/>
        </p:spPr>
        <p:txBody>
          <a:bodyPr wrap="square" rtlCol="0">
            <a:spAutoFit/>
          </a:bodyPr>
          <a:lstStyle/>
          <a:p>
            <a:r>
              <a:rPr lang="en-US" dirty="0" smtClean="0"/>
              <a:t>Balance IT in subsequent year</a:t>
            </a:r>
            <a:endParaRPr lang="en-US" dirty="0"/>
          </a:p>
        </p:txBody>
      </p:sp>
      <p:sp>
        <p:nvSpPr>
          <p:cNvPr id="24" name="Rectangle 23"/>
          <p:cNvSpPr/>
          <p:nvPr/>
        </p:nvSpPr>
        <p:spPr>
          <a:xfrm>
            <a:off x="152400" y="5334000"/>
            <a:ext cx="8839200" cy="13716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Note: Sec16(2)Registered Taxable person shall avail ITC subject to the following requirement:</a:t>
            </a:r>
          </a:p>
          <a:p>
            <a:pPr algn="ctr"/>
            <a:r>
              <a:rPr lang="en-US" dirty="0" smtClean="0">
                <a:solidFill>
                  <a:schemeClr val="tx1"/>
                </a:solidFill>
              </a:rPr>
              <a:t>1.Must be in possession of tax invoice or debit note or other taxpaying document(s)  </a:t>
            </a:r>
          </a:p>
          <a:p>
            <a:pPr algn="ctr"/>
            <a:r>
              <a:rPr lang="en-US" dirty="0" smtClean="0">
                <a:solidFill>
                  <a:schemeClr val="tx1"/>
                </a:solidFill>
              </a:rPr>
              <a:t>2.</a:t>
            </a:r>
            <a:r>
              <a:rPr lang="en-US" b="1" dirty="0"/>
              <a:t> </a:t>
            </a:r>
            <a:r>
              <a:rPr lang="en-US" dirty="0">
                <a:solidFill>
                  <a:schemeClr val="tx1"/>
                </a:solidFill>
              </a:rPr>
              <a:t>The goods and/or services must have been </a:t>
            </a:r>
            <a:r>
              <a:rPr lang="en-US" dirty="0" smtClean="0">
                <a:solidFill>
                  <a:schemeClr val="tx1"/>
                </a:solidFill>
              </a:rPr>
              <a:t>received.</a:t>
            </a:r>
          </a:p>
          <a:p>
            <a:pPr algn="ctr"/>
            <a:r>
              <a:rPr lang="en-US" dirty="0" smtClean="0">
                <a:solidFill>
                  <a:schemeClr val="tx1"/>
                </a:solidFill>
              </a:rPr>
              <a:t>3.</a:t>
            </a:r>
            <a:r>
              <a:rPr lang="en-US" dirty="0">
                <a:solidFill>
                  <a:schemeClr val="tx1"/>
                </a:solidFill>
              </a:rPr>
              <a:t> Tax charged has been actually paid to the appropriate government.</a:t>
            </a:r>
            <a:endParaRPr lang="en-US" dirty="0" smtClean="0">
              <a:solidFill>
                <a:schemeClr val="tx1"/>
              </a:solidFill>
            </a:endParaRPr>
          </a:p>
          <a:p>
            <a:pPr algn="ctr"/>
            <a:r>
              <a:rPr lang="en-US" dirty="0" smtClean="0">
                <a:solidFill>
                  <a:schemeClr val="tx1"/>
                </a:solidFill>
              </a:rPr>
              <a:t>4. Return has been furnished u/s 34 </a:t>
            </a:r>
          </a:p>
        </p:txBody>
      </p:sp>
      <p:sp>
        <p:nvSpPr>
          <p:cNvPr id="25" name="5-Point Star 24"/>
          <p:cNvSpPr/>
          <p:nvPr/>
        </p:nvSpPr>
        <p:spPr>
          <a:xfrm>
            <a:off x="245076" y="5143500"/>
            <a:ext cx="152400" cy="1905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715000" y="1987953"/>
            <a:ext cx="1143000" cy="369332"/>
          </a:xfrm>
          <a:prstGeom prst="rect">
            <a:avLst/>
          </a:prstGeom>
          <a:solidFill>
            <a:srgbClr val="FF0000"/>
          </a:solidFill>
        </p:spPr>
        <p:txBody>
          <a:bodyPr wrap="square" rtlCol="0">
            <a:spAutoFit/>
          </a:bodyPr>
          <a:lstStyle/>
          <a:p>
            <a:r>
              <a:rPr lang="en-US" dirty="0" smtClean="0"/>
              <a:t> Removed </a:t>
            </a:r>
            <a:endParaRPr lang="en-US" dirty="0"/>
          </a:p>
        </p:txBody>
      </p:sp>
    </p:spTree>
    <p:extLst>
      <p:ext uri="{BB962C8B-B14F-4D97-AF65-F5344CB8AC3E}">
        <p14:creationId xmlns:p14="http://schemas.microsoft.com/office/powerpoint/2010/main" val="1988343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1 4"/>
          <p:cNvSpPr/>
          <p:nvPr/>
        </p:nvSpPr>
        <p:spPr>
          <a:xfrm>
            <a:off x="228600" y="762000"/>
            <a:ext cx="3276600" cy="914400"/>
          </a:xfrm>
          <a:prstGeom prst="irregularSeal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Important Points</a:t>
            </a:r>
            <a:endParaRPr lang="en-US" dirty="0">
              <a:solidFill>
                <a:schemeClr val="tx1"/>
              </a:solidFill>
            </a:endParaRPr>
          </a:p>
        </p:txBody>
      </p:sp>
      <p:sp>
        <p:nvSpPr>
          <p:cNvPr id="7" name="TextBox 6"/>
          <p:cNvSpPr txBox="1"/>
          <p:nvPr/>
        </p:nvSpPr>
        <p:spPr>
          <a:xfrm>
            <a:off x="1126524" y="1796534"/>
            <a:ext cx="1066800" cy="369332"/>
          </a:xfrm>
          <a:prstGeom prst="rect">
            <a:avLst/>
          </a:prstGeom>
          <a:noFill/>
        </p:spPr>
        <p:txBody>
          <a:bodyPr wrap="square" rtlCol="0">
            <a:spAutoFit/>
          </a:bodyPr>
          <a:lstStyle/>
          <a:p>
            <a:r>
              <a:rPr lang="en-US" b="1" dirty="0" smtClean="0">
                <a:solidFill>
                  <a:schemeClr val="accent2"/>
                </a:solidFill>
              </a:rPr>
              <a:t>SEC 16(2</a:t>
            </a:r>
            <a:r>
              <a:rPr lang="en-US" dirty="0" smtClean="0"/>
              <a:t>)</a:t>
            </a:r>
            <a:endParaRPr lang="en-US" dirty="0"/>
          </a:p>
        </p:txBody>
      </p:sp>
      <p:sp>
        <p:nvSpPr>
          <p:cNvPr id="9" name="TextBox 8"/>
          <p:cNvSpPr txBox="1"/>
          <p:nvPr/>
        </p:nvSpPr>
        <p:spPr>
          <a:xfrm>
            <a:off x="1085335" y="3859815"/>
            <a:ext cx="7086600" cy="369332"/>
          </a:xfrm>
          <a:prstGeom prst="rect">
            <a:avLst/>
          </a:prstGeom>
          <a:noFill/>
        </p:spPr>
        <p:txBody>
          <a:bodyPr wrap="square" rtlCol="0">
            <a:spAutoFit/>
          </a:bodyPr>
          <a:lstStyle/>
          <a:p>
            <a:r>
              <a:rPr lang="en-US" b="1" dirty="0" smtClean="0">
                <a:solidFill>
                  <a:schemeClr val="accent2"/>
                </a:solidFill>
              </a:rPr>
              <a:t>Goods received in Lots: </a:t>
            </a:r>
            <a:r>
              <a:rPr lang="en-US" dirty="0" smtClean="0"/>
              <a:t>ITC entitled on last lot or installment.</a:t>
            </a:r>
            <a:endParaRPr lang="en-US" dirty="0"/>
          </a:p>
        </p:txBody>
      </p:sp>
      <p:sp>
        <p:nvSpPr>
          <p:cNvPr id="10" name="TextBox 9"/>
          <p:cNvSpPr txBox="1"/>
          <p:nvPr/>
        </p:nvSpPr>
        <p:spPr>
          <a:xfrm>
            <a:off x="1103870" y="2189577"/>
            <a:ext cx="7968048" cy="1477328"/>
          </a:xfrm>
          <a:prstGeom prst="rect">
            <a:avLst/>
          </a:prstGeom>
          <a:noFill/>
        </p:spPr>
        <p:txBody>
          <a:bodyPr wrap="square" rtlCol="0">
            <a:spAutoFit/>
          </a:bodyPr>
          <a:lstStyle/>
          <a:p>
            <a:pPr algn="just"/>
            <a:r>
              <a:rPr lang="en-US" b="1" dirty="0" smtClean="0">
                <a:solidFill>
                  <a:schemeClr val="accent2"/>
                </a:solidFill>
              </a:rPr>
              <a:t>Payment </a:t>
            </a:r>
            <a:r>
              <a:rPr lang="en-US" b="1" dirty="0">
                <a:solidFill>
                  <a:schemeClr val="accent2"/>
                </a:solidFill>
              </a:rPr>
              <a:t>of invoice for supply of services is to be made within </a:t>
            </a:r>
            <a:r>
              <a:rPr lang="en-US" b="1" dirty="0" smtClean="0">
                <a:solidFill>
                  <a:schemeClr val="accent2"/>
                </a:solidFill>
              </a:rPr>
              <a:t>180 days </a:t>
            </a:r>
            <a:r>
              <a:rPr lang="en-US" b="1" dirty="0" smtClean="0"/>
              <a:t>: </a:t>
            </a:r>
            <a:r>
              <a:rPr lang="en-US" dirty="0"/>
              <a:t>ITC availed is to be added to output tax liability of recipient along with interest thereon, when value of services and tax is not paid within </a:t>
            </a:r>
            <a:r>
              <a:rPr lang="en-US" dirty="0" smtClean="0"/>
              <a:t>180 days </a:t>
            </a:r>
            <a:r>
              <a:rPr lang="en-US" dirty="0"/>
              <a:t>from date </a:t>
            </a:r>
            <a:r>
              <a:rPr lang="en-US" dirty="0" smtClean="0"/>
              <a:t>of  invoice. </a:t>
            </a:r>
            <a:r>
              <a:rPr lang="en-US" dirty="0"/>
              <a:t>However, the </a:t>
            </a:r>
            <a:r>
              <a:rPr lang="en-US" dirty="0" smtClean="0"/>
              <a:t>credit </a:t>
            </a:r>
            <a:r>
              <a:rPr lang="en-US" dirty="0"/>
              <a:t>can be reclaimed again </a:t>
            </a:r>
            <a:r>
              <a:rPr lang="en-US" dirty="0" smtClean="0"/>
              <a:t>when such payment made to supplier, but no credit of interest will be given and hence will be the cost.</a:t>
            </a:r>
            <a:endParaRPr lang="en-US" dirty="0"/>
          </a:p>
        </p:txBody>
      </p:sp>
      <p:sp>
        <p:nvSpPr>
          <p:cNvPr id="11" name="TextBox 10"/>
          <p:cNvSpPr txBox="1"/>
          <p:nvPr/>
        </p:nvSpPr>
        <p:spPr>
          <a:xfrm>
            <a:off x="1099751" y="4452608"/>
            <a:ext cx="7648832" cy="1477328"/>
          </a:xfrm>
          <a:prstGeom prst="rect">
            <a:avLst/>
          </a:prstGeom>
          <a:noFill/>
        </p:spPr>
        <p:txBody>
          <a:bodyPr wrap="square" rtlCol="0">
            <a:spAutoFit/>
          </a:bodyPr>
          <a:lstStyle/>
          <a:p>
            <a:pPr algn="just"/>
            <a:r>
              <a:rPr lang="en-US" b="1" dirty="0">
                <a:solidFill>
                  <a:schemeClr val="accent2"/>
                </a:solidFill>
              </a:rPr>
              <a:t>ITC made dependent upon payment of tax by supplier:</a:t>
            </a:r>
            <a:r>
              <a:rPr lang="en-US" dirty="0">
                <a:solidFill>
                  <a:schemeClr val="accent2"/>
                </a:solidFill>
              </a:rPr>
              <a:t> </a:t>
            </a:r>
            <a:r>
              <a:rPr lang="en-US" dirty="0"/>
              <a:t>Availability of ITC to recipient has been made dependent on payment of tax by supplier. Thus, even if the receiver has paid the amount of tax to the supplier and the goods and/or services so procured are eligible for ITC, no credit would be available, till the time tax so collected by the supplier is deposited to the Government.</a:t>
            </a:r>
          </a:p>
        </p:txBody>
      </p:sp>
      <p:sp>
        <p:nvSpPr>
          <p:cNvPr id="2" name="Right Arrow 1"/>
          <p:cNvSpPr/>
          <p:nvPr/>
        </p:nvSpPr>
        <p:spPr>
          <a:xfrm>
            <a:off x="228600" y="19050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9850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95981" y="4333102"/>
            <a:ext cx="8122508" cy="1200329"/>
          </a:xfrm>
          <a:prstGeom prst="rect">
            <a:avLst/>
          </a:prstGeom>
          <a:noFill/>
        </p:spPr>
        <p:txBody>
          <a:bodyPr wrap="square" rtlCol="0">
            <a:spAutoFit/>
          </a:bodyPr>
          <a:lstStyle/>
          <a:p>
            <a:pPr algn="just"/>
            <a:r>
              <a:rPr lang="en-US" b="1" dirty="0">
                <a:solidFill>
                  <a:schemeClr val="accent2"/>
                </a:solidFill>
              </a:rPr>
              <a:t>In the absence of any provisions as to eligibility</a:t>
            </a:r>
            <a:r>
              <a:rPr lang="en-US" dirty="0"/>
              <a:t> to avail ITC when there is delay in applying for registration under GST, it appears that such credit on inputs would be lapsed and would be available only after the date of registration granted under the GST Law.</a:t>
            </a:r>
          </a:p>
        </p:txBody>
      </p:sp>
      <p:sp>
        <p:nvSpPr>
          <p:cNvPr id="6" name="Right Arrow 5"/>
          <p:cNvSpPr/>
          <p:nvPr/>
        </p:nvSpPr>
        <p:spPr>
          <a:xfrm>
            <a:off x="143132" y="2456765"/>
            <a:ext cx="47985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08338" y="2265064"/>
            <a:ext cx="8194590" cy="646331"/>
          </a:xfrm>
          <a:prstGeom prst="rect">
            <a:avLst/>
          </a:prstGeom>
          <a:noFill/>
        </p:spPr>
        <p:txBody>
          <a:bodyPr wrap="square" rtlCol="0">
            <a:spAutoFit/>
          </a:bodyPr>
          <a:lstStyle/>
          <a:p>
            <a:r>
              <a:rPr lang="en-US" b="1" dirty="0" smtClean="0">
                <a:solidFill>
                  <a:schemeClr val="accent2"/>
                </a:solidFill>
              </a:rPr>
              <a:t>Sec  16(3) ITC </a:t>
            </a:r>
            <a:r>
              <a:rPr lang="en-US" b="1" dirty="0">
                <a:solidFill>
                  <a:schemeClr val="accent2"/>
                </a:solidFill>
              </a:rPr>
              <a:t>shall not be allowed if depreciation is claimed on tax component</a:t>
            </a:r>
            <a:r>
              <a:rPr lang="en-US" dirty="0"/>
              <a:t> of cost of </a:t>
            </a:r>
            <a:r>
              <a:rPr lang="en-US" dirty="0" smtClean="0"/>
              <a:t>  capital </a:t>
            </a:r>
            <a:r>
              <a:rPr lang="en-US" dirty="0"/>
              <a:t>goods</a:t>
            </a:r>
            <a:r>
              <a:rPr lang="en-US" dirty="0" smtClean="0"/>
              <a:t>.</a:t>
            </a:r>
            <a:endParaRPr lang="en-US" dirty="0"/>
          </a:p>
        </p:txBody>
      </p:sp>
      <p:sp>
        <p:nvSpPr>
          <p:cNvPr id="9" name="Right Arrow 8"/>
          <p:cNvSpPr/>
          <p:nvPr/>
        </p:nvSpPr>
        <p:spPr>
          <a:xfrm>
            <a:off x="143132" y="3200400"/>
            <a:ext cx="47985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20695" y="590578"/>
            <a:ext cx="8163698" cy="1477328"/>
          </a:xfrm>
          <a:prstGeom prst="rect">
            <a:avLst/>
          </a:prstGeom>
        </p:spPr>
        <p:txBody>
          <a:bodyPr wrap="square">
            <a:spAutoFit/>
          </a:bodyPr>
          <a:lstStyle/>
          <a:p>
            <a:pPr algn="just"/>
            <a:r>
              <a:rPr lang="en-US" b="1" dirty="0">
                <a:solidFill>
                  <a:schemeClr val="accent2"/>
                </a:solidFill>
              </a:rPr>
              <a:t>Goods received by third person:</a:t>
            </a:r>
            <a:r>
              <a:rPr lang="en-US" dirty="0"/>
              <a:t> It shall be deemed that the registered person has received the goods where the goods are delivered by the supplier to a recipient or any other person on the direction of such registered person, whether acting as an agent or otherwise, before or during movement of goods, either by way of transfer of documents of title to goods or otherwise.</a:t>
            </a:r>
          </a:p>
        </p:txBody>
      </p:sp>
      <p:sp>
        <p:nvSpPr>
          <p:cNvPr id="11" name="Rectangle 10"/>
          <p:cNvSpPr/>
          <p:nvPr/>
        </p:nvSpPr>
        <p:spPr>
          <a:xfrm>
            <a:off x="795981" y="3046717"/>
            <a:ext cx="8122508" cy="1200329"/>
          </a:xfrm>
          <a:prstGeom prst="rect">
            <a:avLst/>
          </a:prstGeom>
        </p:spPr>
        <p:txBody>
          <a:bodyPr wrap="square">
            <a:spAutoFit/>
          </a:bodyPr>
          <a:lstStyle/>
          <a:p>
            <a:pPr algn="just"/>
            <a:r>
              <a:rPr lang="en-US" b="1" dirty="0">
                <a:solidFill>
                  <a:schemeClr val="accent2"/>
                </a:solidFill>
              </a:rPr>
              <a:t>Sec 16(4) Time limit for </a:t>
            </a:r>
            <a:r>
              <a:rPr lang="en-US" b="1" dirty="0" err="1">
                <a:solidFill>
                  <a:schemeClr val="accent2"/>
                </a:solidFill>
              </a:rPr>
              <a:t>availment</a:t>
            </a:r>
            <a:r>
              <a:rPr lang="en-US" b="1" dirty="0">
                <a:solidFill>
                  <a:schemeClr val="accent2"/>
                </a:solidFill>
              </a:rPr>
              <a:t> of credit: </a:t>
            </a:r>
            <a:r>
              <a:rPr lang="en-US" dirty="0"/>
              <a:t>ITC shall not be allowed after furnishing of return for September month following the end of financial </a:t>
            </a:r>
            <a:r>
              <a:rPr lang="en-US" dirty="0" smtClean="0"/>
              <a:t>year to which such invoice </a:t>
            </a:r>
            <a:r>
              <a:rPr lang="en-US" dirty="0"/>
              <a:t>or furnishing of relevant annual return (December 31 is the due date for filing annual return), whichever is earlier.</a:t>
            </a:r>
          </a:p>
        </p:txBody>
      </p:sp>
      <p:sp>
        <p:nvSpPr>
          <p:cNvPr id="12" name="Right Arrow 11"/>
          <p:cNvSpPr/>
          <p:nvPr/>
        </p:nvSpPr>
        <p:spPr>
          <a:xfrm>
            <a:off x="155488" y="4495800"/>
            <a:ext cx="479854"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4996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52400"/>
            <a:ext cx="8534400" cy="830997"/>
          </a:xfrm>
          <a:prstGeom prst="rect">
            <a:avLst/>
          </a:prstGeom>
          <a:solidFill>
            <a:schemeClr val="accent2"/>
          </a:solidFill>
        </p:spPr>
        <p:txBody>
          <a:bodyPr wrap="square">
            <a:spAutoFit/>
          </a:bodyPr>
          <a:lstStyle/>
          <a:p>
            <a:r>
              <a:rPr lang="en-US" sz="2400" b="1" dirty="0"/>
              <a:t>Section- </a:t>
            </a:r>
            <a:r>
              <a:rPr lang="en-US" sz="2400" b="1" dirty="0" smtClean="0"/>
              <a:t>17</a:t>
            </a:r>
            <a:endParaRPr lang="en-US" sz="2400" b="1" dirty="0"/>
          </a:p>
          <a:p>
            <a:r>
              <a:rPr lang="en-US" sz="2400" b="1" dirty="0" smtClean="0"/>
              <a:t>Apportionment of credit and blocked credits</a:t>
            </a:r>
            <a:endParaRPr lang="en-US" sz="2400" b="1" dirty="0"/>
          </a:p>
        </p:txBody>
      </p:sp>
      <p:sp>
        <p:nvSpPr>
          <p:cNvPr id="10" name="Rounded Rectangle 9"/>
          <p:cNvSpPr/>
          <p:nvPr/>
        </p:nvSpPr>
        <p:spPr>
          <a:xfrm>
            <a:off x="230660" y="1676399"/>
            <a:ext cx="2360140" cy="3124199"/>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SEC17(1) Proportionate </a:t>
            </a:r>
            <a:r>
              <a:rPr lang="en-US" b="1" dirty="0">
                <a:solidFill>
                  <a:schemeClr val="tx1"/>
                </a:solidFill>
              </a:rPr>
              <a:t>ITC</a:t>
            </a:r>
            <a:r>
              <a:rPr lang="en-US" dirty="0">
                <a:solidFill>
                  <a:schemeClr val="tx1"/>
                </a:solidFill>
              </a:rPr>
              <a:t> to the extent used for business purposes is admissible when goods and/or services are partly used for other than business purposes.</a:t>
            </a:r>
          </a:p>
        </p:txBody>
      </p:sp>
      <p:sp>
        <p:nvSpPr>
          <p:cNvPr id="11" name="Rounded Rectangle 10"/>
          <p:cNvSpPr/>
          <p:nvPr/>
        </p:nvSpPr>
        <p:spPr>
          <a:xfrm>
            <a:off x="2819400" y="1676399"/>
            <a:ext cx="2895600" cy="2982097"/>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SEC 17(2) :</a:t>
            </a:r>
          </a:p>
          <a:p>
            <a:pPr algn="ctr"/>
            <a:r>
              <a:rPr lang="en-US" b="1" dirty="0" smtClean="0">
                <a:solidFill>
                  <a:schemeClr val="tx1"/>
                </a:solidFill>
              </a:rPr>
              <a:t>ITC </a:t>
            </a:r>
            <a:r>
              <a:rPr lang="en-US" b="1" dirty="0">
                <a:solidFill>
                  <a:schemeClr val="tx1"/>
                </a:solidFill>
              </a:rPr>
              <a:t>is restricted to the extent of taxable supplies including zero-rated supplies</a:t>
            </a:r>
            <a:r>
              <a:rPr lang="en-US" dirty="0">
                <a:solidFill>
                  <a:schemeClr val="tx1"/>
                </a:solidFill>
              </a:rPr>
              <a:t>, when goods and/or services are partly used for effecting exempt supplies including supplies under reverse charge basis.</a:t>
            </a:r>
          </a:p>
        </p:txBody>
      </p:sp>
      <p:sp>
        <p:nvSpPr>
          <p:cNvPr id="12" name="5-Point Star 11"/>
          <p:cNvSpPr/>
          <p:nvPr/>
        </p:nvSpPr>
        <p:spPr>
          <a:xfrm>
            <a:off x="226746" y="5093558"/>
            <a:ext cx="152400" cy="1905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45076" y="5334000"/>
            <a:ext cx="8670324" cy="1288192"/>
          </a:xfrm>
          <a:prstGeom prst="rect">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Note:</a:t>
            </a:r>
          </a:p>
          <a:p>
            <a:r>
              <a:rPr lang="en-US" dirty="0">
                <a:solidFill>
                  <a:schemeClr val="tx1"/>
                </a:solidFill>
              </a:rPr>
              <a:t>1</a:t>
            </a:r>
            <a:r>
              <a:rPr lang="en-US" dirty="0" smtClean="0">
                <a:solidFill>
                  <a:schemeClr val="tx1"/>
                </a:solidFill>
              </a:rPr>
              <a:t>. ITC </a:t>
            </a:r>
            <a:r>
              <a:rPr lang="en-US" dirty="0">
                <a:solidFill>
                  <a:schemeClr val="tx1"/>
                </a:solidFill>
              </a:rPr>
              <a:t>on inputs, capital goods and input </a:t>
            </a:r>
            <a:r>
              <a:rPr lang="en-US" dirty="0" smtClean="0">
                <a:solidFill>
                  <a:schemeClr val="tx1"/>
                </a:solidFill>
              </a:rPr>
              <a:t>services.</a:t>
            </a:r>
          </a:p>
          <a:p>
            <a:r>
              <a:rPr lang="en-US" dirty="0">
                <a:solidFill>
                  <a:schemeClr val="tx1"/>
                </a:solidFill>
              </a:rPr>
              <a:t>2</a:t>
            </a:r>
            <a:r>
              <a:rPr lang="en-US" dirty="0" smtClean="0">
                <a:solidFill>
                  <a:schemeClr val="tx1"/>
                </a:solidFill>
              </a:rPr>
              <a:t>. SEC 17(4) </a:t>
            </a:r>
            <a:r>
              <a:rPr lang="en-US" dirty="0">
                <a:solidFill>
                  <a:schemeClr val="tx1"/>
                </a:solidFill>
              </a:rPr>
              <a:t>Shall not apply to the tax paid on supplies made by a registered person to another registered person having the same Permanent Account Number</a:t>
            </a:r>
            <a:r>
              <a:rPr lang="en-US" dirty="0" smtClean="0">
                <a:solidFill>
                  <a:schemeClr val="tx1"/>
                </a:solidFill>
              </a:rPr>
              <a:t>.</a:t>
            </a:r>
            <a:endParaRPr lang="en-US" dirty="0">
              <a:solidFill>
                <a:schemeClr val="tx1"/>
              </a:solidFill>
            </a:endParaRPr>
          </a:p>
        </p:txBody>
      </p:sp>
      <p:cxnSp>
        <p:nvCxnSpPr>
          <p:cNvPr id="15" name="Straight Connector 14"/>
          <p:cNvCxnSpPr>
            <a:stCxn id="3" idx="2"/>
          </p:cNvCxnSpPr>
          <p:nvPr/>
        </p:nvCxnSpPr>
        <p:spPr>
          <a:xfrm>
            <a:off x="4572000" y="983397"/>
            <a:ext cx="8238" cy="3120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410730" y="1295400"/>
            <a:ext cx="6361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0" idx="0"/>
          </p:cNvCxnSpPr>
          <p:nvPr/>
        </p:nvCxnSpPr>
        <p:spPr>
          <a:xfrm>
            <a:off x="1410730" y="1295400"/>
            <a:ext cx="0" cy="3809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343400" y="1295399"/>
            <a:ext cx="11327" cy="3809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43600" y="1676399"/>
            <a:ext cx="2971800" cy="3124199"/>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a:p>
            <a:pPr algn="ctr"/>
            <a:r>
              <a:rPr lang="en-US" b="1" dirty="0" smtClean="0">
                <a:solidFill>
                  <a:schemeClr val="tx1"/>
                </a:solidFill>
              </a:rPr>
              <a:t>SEC 17(4):</a:t>
            </a:r>
          </a:p>
          <a:p>
            <a:pPr algn="ctr"/>
            <a:r>
              <a:rPr lang="en-US" b="1" dirty="0" smtClean="0">
                <a:solidFill>
                  <a:schemeClr val="tx1"/>
                </a:solidFill>
              </a:rPr>
              <a:t> </a:t>
            </a:r>
            <a:r>
              <a:rPr lang="en-US" dirty="0" smtClean="0">
                <a:solidFill>
                  <a:schemeClr val="tx1"/>
                </a:solidFill>
              </a:rPr>
              <a:t>A </a:t>
            </a:r>
            <a:r>
              <a:rPr lang="en-US" dirty="0">
                <a:solidFill>
                  <a:schemeClr val="tx1"/>
                </a:solidFill>
              </a:rPr>
              <a:t>banking company or a financial institution including a non-banking financial company shall have the option to either comply </a:t>
            </a:r>
            <a:r>
              <a:rPr lang="en-US" dirty="0" smtClean="0">
                <a:solidFill>
                  <a:schemeClr val="tx1"/>
                </a:solidFill>
              </a:rPr>
              <a:t>with:</a:t>
            </a:r>
          </a:p>
          <a:p>
            <a:pPr algn="ctr"/>
            <a:r>
              <a:rPr lang="en-US" dirty="0">
                <a:solidFill>
                  <a:schemeClr val="tx1"/>
                </a:solidFill>
              </a:rPr>
              <a:t>p</a:t>
            </a:r>
            <a:r>
              <a:rPr lang="en-US" dirty="0" smtClean="0">
                <a:solidFill>
                  <a:schemeClr val="tx1"/>
                </a:solidFill>
              </a:rPr>
              <a:t>rovisions of sub-sec (2)</a:t>
            </a:r>
          </a:p>
          <a:p>
            <a:pPr algn="ctr"/>
            <a:r>
              <a:rPr lang="en-US" dirty="0" smtClean="0">
                <a:solidFill>
                  <a:schemeClr val="tx1"/>
                </a:solidFill>
              </a:rPr>
              <a:t>OR</a:t>
            </a:r>
          </a:p>
          <a:p>
            <a:pPr algn="ctr"/>
            <a:r>
              <a:rPr lang="en-US" dirty="0">
                <a:solidFill>
                  <a:schemeClr val="tx1"/>
                </a:solidFill>
              </a:rPr>
              <a:t>Every month , 50% of the eligible </a:t>
            </a:r>
            <a:r>
              <a:rPr lang="en-US" dirty="0" smtClean="0">
                <a:solidFill>
                  <a:schemeClr val="tx1"/>
                </a:solidFill>
              </a:rPr>
              <a:t>ITC</a:t>
            </a:r>
            <a:endParaRPr lang="en-US" dirty="0">
              <a:solidFill>
                <a:schemeClr val="tx1"/>
              </a:solidFill>
            </a:endParaRPr>
          </a:p>
          <a:p>
            <a:pPr algn="ctr"/>
            <a:endParaRPr lang="en-US" dirty="0"/>
          </a:p>
        </p:txBody>
      </p:sp>
      <p:cxnSp>
        <p:nvCxnSpPr>
          <p:cNvPr id="26" name="Straight Arrow Connector 25"/>
          <p:cNvCxnSpPr/>
          <p:nvPr/>
        </p:nvCxnSpPr>
        <p:spPr>
          <a:xfrm>
            <a:off x="7772400" y="1295400"/>
            <a:ext cx="0" cy="3809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5-Point Star 26"/>
          <p:cNvSpPr/>
          <p:nvPr/>
        </p:nvSpPr>
        <p:spPr>
          <a:xfrm>
            <a:off x="8001000" y="4495800"/>
            <a:ext cx="76200" cy="76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 name="5-Point Star 28"/>
          <p:cNvSpPr/>
          <p:nvPr/>
        </p:nvSpPr>
        <p:spPr>
          <a:xfrm>
            <a:off x="4953000" y="5706232"/>
            <a:ext cx="152400" cy="11471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60967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457200"/>
            <a:ext cx="8382000" cy="369332"/>
          </a:xfrm>
          <a:prstGeom prst="rect">
            <a:avLst/>
          </a:prstGeom>
          <a:solidFill>
            <a:schemeClr val="accent6">
              <a:lumMod val="60000"/>
              <a:lumOff val="40000"/>
            </a:schemeClr>
          </a:solidFill>
        </p:spPr>
        <p:txBody>
          <a:bodyPr wrap="square" rtlCol="0">
            <a:spAutoFit/>
          </a:bodyPr>
          <a:lstStyle/>
          <a:p>
            <a:r>
              <a:rPr lang="en-US" b="1" dirty="0" smtClean="0"/>
              <a:t>SEC 17(5) Negative </a:t>
            </a:r>
            <a:r>
              <a:rPr lang="en-US" b="1" dirty="0"/>
              <a:t>list of goods and/or services on which ITC shall not be admissible</a:t>
            </a:r>
            <a:r>
              <a:rPr lang="en-US" b="1" dirty="0" smtClean="0"/>
              <a:t>:</a:t>
            </a:r>
            <a:endParaRPr lang="en-US" b="1" dirty="0"/>
          </a:p>
        </p:txBody>
      </p:sp>
      <p:sp>
        <p:nvSpPr>
          <p:cNvPr id="4" name="Right Arrow 3"/>
          <p:cNvSpPr/>
          <p:nvPr/>
        </p:nvSpPr>
        <p:spPr>
          <a:xfrm>
            <a:off x="152400" y="10668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 y="914400"/>
            <a:ext cx="8382000" cy="923330"/>
          </a:xfrm>
          <a:prstGeom prst="rect">
            <a:avLst/>
          </a:prstGeom>
          <a:solidFill>
            <a:schemeClr val="accent6">
              <a:lumMod val="20000"/>
              <a:lumOff val="80000"/>
            </a:schemeClr>
          </a:solidFill>
        </p:spPr>
        <p:txBody>
          <a:bodyPr wrap="square">
            <a:spAutoFit/>
          </a:bodyPr>
          <a:lstStyle/>
          <a:p>
            <a:r>
              <a:rPr lang="en-US" b="1" dirty="0">
                <a:solidFill>
                  <a:srgbClr val="C00000"/>
                </a:solidFill>
              </a:rPr>
              <a:t>Motor vehicles and other conveyances</a:t>
            </a:r>
            <a:r>
              <a:rPr lang="en-US" dirty="0"/>
              <a:t>  except when used for further supply of such vehicles or conveyances, transportation of passengers and goods, imparting training on driving </a:t>
            </a:r>
            <a:r>
              <a:rPr lang="en-US" dirty="0" smtClean="0"/>
              <a:t>, flying, </a:t>
            </a:r>
            <a:r>
              <a:rPr lang="en-US" dirty="0"/>
              <a:t>navigating such vehicles or </a:t>
            </a:r>
            <a:r>
              <a:rPr lang="en-US" dirty="0" smtClean="0"/>
              <a:t>conveyances.</a:t>
            </a:r>
            <a:endParaRPr lang="en-US" dirty="0"/>
          </a:p>
        </p:txBody>
      </p:sp>
      <p:sp>
        <p:nvSpPr>
          <p:cNvPr id="6" name="Rectangle 5"/>
          <p:cNvSpPr/>
          <p:nvPr/>
        </p:nvSpPr>
        <p:spPr>
          <a:xfrm>
            <a:off x="457200" y="1981200"/>
            <a:ext cx="8382000" cy="3139321"/>
          </a:xfrm>
          <a:prstGeom prst="rect">
            <a:avLst/>
          </a:prstGeom>
          <a:solidFill>
            <a:schemeClr val="accent6">
              <a:lumMod val="20000"/>
              <a:lumOff val="80000"/>
            </a:schemeClr>
          </a:solidFill>
        </p:spPr>
        <p:txBody>
          <a:bodyPr wrap="square">
            <a:spAutoFit/>
          </a:bodyPr>
          <a:lstStyle/>
          <a:p>
            <a:r>
              <a:rPr lang="en-US" b="1" dirty="0" smtClean="0">
                <a:solidFill>
                  <a:srgbClr val="C00000"/>
                </a:solidFill>
              </a:rPr>
              <a:t>Supply of Goods </a:t>
            </a:r>
            <a:r>
              <a:rPr lang="en-US" b="1" dirty="0">
                <a:solidFill>
                  <a:srgbClr val="C00000"/>
                </a:solidFill>
              </a:rPr>
              <a:t>and/or services</a:t>
            </a:r>
            <a:r>
              <a:rPr lang="en-US" dirty="0"/>
              <a:t> </a:t>
            </a:r>
            <a:r>
              <a:rPr lang="en-US" b="1" dirty="0" smtClean="0">
                <a:solidFill>
                  <a:srgbClr val="C00000"/>
                </a:solidFill>
              </a:rPr>
              <a:t>relating to</a:t>
            </a:r>
          </a:p>
          <a:p>
            <a:r>
              <a:rPr lang="en-US" b="1" dirty="0" smtClean="0"/>
              <a:t>--F</a:t>
            </a:r>
            <a:r>
              <a:rPr lang="en-US" dirty="0" smtClean="0"/>
              <a:t>ood </a:t>
            </a:r>
            <a:r>
              <a:rPr lang="en-US" dirty="0"/>
              <a:t>and beverages, outdoor catering, beauty </a:t>
            </a:r>
            <a:r>
              <a:rPr lang="en-US" dirty="0" smtClean="0"/>
              <a:t>treatment, health </a:t>
            </a:r>
            <a:r>
              <a:rPr lang="en-US" dirty="0"/>
              <a:t>services, cosmetic </a:t>
            </a:r>
            <a:r>
              <a:rPr lang="en-US" dirty="0" smtClean="0"/>
              <a:t>   and </a:t>
            </a:r>
            <a:r>
              <a:rPr lang="en-US" dirty="0"/>
              <a:t>plastic </a:t>
            </a:r>
            <a:r>
              <a:rPr lang="en-US" dirty="0" smtClean="0"/>
              <a:t>surgery </a:t>
            </a:r>
            <a:r>
              <a:rPr lang="en-US" dirty="0"/>
              <a:t>except where inward supply of particular category is used for making outward taxable  supply of same category</a:t>
            </a:r>
            <a:r>
              <a:rPr lang="en-US" dirty="0" smtClean="0"/>
              <a:t>.</a:t>
            </a:r>
          </a:p>
          <a:p>
            <a:r>
              <a:rPr lang="en-US" b="1" dirty="0" smtClean="0"/>
              <a:t>--M</a:t>
            </a:r>
            <a:r>
              <a:rPr lang="en-US" dirty="0" smtClean="0"/>
              <a:t>embership </a:t>
            </a:r>
            <a:r>
              <a:rPr lang="en-US" dirty="0"/>
              <a:t>of a club, health and fitness </a:t>
            </a:r>
            <a:r>
              <a:rPr lang="en-US" dirty="0" err="1"/>
              <a:t>centre</a:t>
            </a:r>
            <a:r>
              <a:rPr lang="en-US" dirty="0"/>
              <a:t>.</a:t>
            </a:r>
          </a:p>
          <a:p>
            <a:r>
              <a:rPr lang="en-US" b="1" dirty="0" smtClean="0"/>
              <a:t>--</a:t>
            </a:r>
            <a:r>
              <a:rPr lang="en-US" b="1" dirty="0"/>
              <a:t>R</a:t>
            </a:r>
            <a:r>
              <a:rPr lang="en-US" dirty="0"/>
              <a:t>ent-a-cab, life insurance </a:t>
            </a:r>
            <a:r>
              <a:rPr lang="en-US" dirty="0" smtClean="0"/>
              <a:t> and health insurance </a:t>
            </a:r>
            <a:r>
              <a:rPr lang="en-US" dirty="0"/>
              <a:t>except where</a:t>
            </a:r>
            <a:endParaRPr lang="en-US" dirty="0" smtClean="0"/>
          </a:p>
          <a:p>
            <a:r>
              <a:rPr lang="en-US" dirty="0"/>
              <a:t> </a:t>
            </a:r>
            <a:r>
              <a:rPr lang="en-US" dirty="0" smtClean="0"/>
              <a:t>       a) it </a:t>
            </a:r>
            <a:r>
              <a:rPr lang="en-US" dirty="0"/>
              <a:t>is obligatory for an employer under any law in force</a:t>
            </a:r>
            <a:r>
              <a:rPr lang="en-US" dirty="0" smtClean="0"/>
              <a:t>.</a:t>
            </a:r>
          </a:p>
          <a:p>
            <a:r>
              <a:rPr lang="en-US" dirty="0"/>
              <a:t> </a:t>
            </a:r>
            <a:r>
              <a:rPr lang="en-US" dirty="0" smtClean="0"/>
              <a:t>       b) inward </a:t>
            </a:r>
            <a:r>
              <a:rPr lang="en-US" dirty="0"/>
              <a:t>supply of particular category is used for making outward taxable  supply </a:t>
            </a:r>
            <a:endParaRPr lang="en-US" dirty="0" smtClean="0"/>
          </a:p>
          <a:p>
            <a:r>
              <a:rPr lang="en-US" dirty="0" smtClean="0"/>
              <a:t>             of same category.</a:t>
            </a:r>
            <a:endParaRPr lang="en-US" dirty="0"/>
          </a:p>
          <a:p>
            <a:r>
              <a:rPr lang="en-US" b="1" dirty="0" smtClean="0"/>
              <a:t>--T</a:t>
            </a:r>
            <a:r>
              <a:rPr lang="en-US" dirty="0" smtClean="0"/>
              <a:t>ravel </a:t>
            </a:r>
            <a:r>
              <a:rPr lang="en-US" dirty="0"/>
              <a:t>benefits extended to employees on vacation such as leave or home travel concession </a:t>
            </a:r>
            <a:r>
              <a:rPr lang="en-US" dirty="0" smtClean="0"/>
              <a:t>.</a:t>
            </a:r>
            <a:endParaRPr lang="en-US" dirty="0"/>
          </a:p>
        </p:txBody>
      </p:sp>
      <p:sp>
        <p:nvSpPr>
          <p:cNvPr id="7" name="Right Arrow 6"/>
          <p:cNvSpPr/>
          <p:nvPr/>
        </p:nvSpPr>
        <p:spPr>
          <a:xfrm>
            <a:off x="152400" y="2057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81000" y="5257800"/>
            <a:ext cx="8377881" cy="923330"/>
          </a:xfrm>
          <a:prstGeom prst="rect">
            <a:avLst/>
          </a:prstGeom>
          <a:solidFill>
            <a:schemeClr val="accent6">
              <a:lumMod val="20000"/>
              <a:lumOff val="80000"/>
            </a:schemeClr>
          </a:solidFill>
        </p:spPr>
        <p:txBody>
          <a:bodyPr wrap="square">
            <a:spAutoFit/>
          </a:bodyPr>
          <a:lstStyle/>
          <a:p>
            <a:r>
              <a:rPr lang="en-US" b="1" dirty="0" smtClean="0">
                <a:solidFill>
                  <a:srgbClr val="C00000"/>
                </a:solidFill>
              </a:rPr>
              <a:t>Construction Service /Works </a:t>
            </a:r>
            <a:r>
              <a:rPr lang="en-US" b="1" dirty="0">
                <a:solidFill>
                  <a:srgbClr val="C00000"/>
                </a:solidFill>
              </a:rPr>
              <a:t>contract services</a:t>
            </a:r>
            <a:r>
              <a:rPr lang="en-US" dirty="0"/>
              <a:t> when supplied for construction of immovable </a:t>
            </a:r>
            <a:r>
              <a:rPr lang="en-US" dirty="0" smtClean="0"/>
              <a:t>property (other </a:t>
            </a:r>
            <a:r>
              <a:rPr lang="en-US" dirty="0"/>
              <a:t>than plant and </a:t>
            </a:r>
            <a:r>
              <a:rPr lang="en-US" dirty="0" smtClean="0"/>
              <a:t>machinery) except </a:t>
            </a:r>
            <a:r>
              <a:rPr lang="en-US" dirty="0"/>
              <a:t>where it is  an input service for further supply of works contract service</a:t>
            </a:r>
            <a:r>
              <a:rPr lang="en-US" dirty="0" smtClean="0"/>
              <a:t>.</a:t>
            </a:r>
            <a:endParaRPr lang="en-US" dirty="0"/>
          </a:p>
        </p:txBody>
      </p:sp>
      <p:sp>
        <p:nvSpPr>
          <p:cNvPr id="9" name="Right Arrow 8"/>
          <p:cNvSpPr/>
          <p:nvPr/>
        </p:nvSpPr>
        <p:spPr>
          <a:xfrm>
            <a:off x="76200" y="5321643"/>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6634549" y="5280454"/>
            <a:ext cx="76200" cy="76200"/>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76200" y="6378782"/>
            <a:ext cx="76200" cy="76200"/>
          </a:xfrm>
          <a:prstGeom prst="star5">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8259" y="6264593"/>
            <a:ext cx="8900983" cy="584775"/>
          </a:xfrm>
          <a:prstGeom prst="rect">
            <a:avLst/>
          </a:prstGeom>
        </p:spPr>
        <p:txBody>
          <a:bodyPr wrap="square">
            <a:spAutoFit/>
          </a:bodyPr>
          <a:lstStyle/>
          <a:p>
            <a:r>
              <a:rPr lang="en-US" sz="1600" dirty="0"/>
              <a:t>“construction” includes re-construction, renovation, additions or alterations or repairs, to the extent of capitalization, to the said </a:t>
            </a:r>
            <a:r>
              <a:rPr lang="en-US" sz="1600" dirty="0" smtClean="0"/>
              <a:t>IP.</a:t>
            </a:r>
            <a:endParaRPr lang="en-US" sz="1600" dirty="0"/>
          </a:p>
        </p:txBody>
      </p:sp>
    </p:spTree>
    <p:extLst>
      <p:ext uri="{BB962C8B-B14F-4D97-AF65-F5344CB8AC3E}">
        <p14:creationId xmlns:p14="http://schemas.microsoft.com/office/powerpoint/2010/main" val="3227356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458200" cy="369332"/>
          </a:xfrm>
          <a:prstGeom prst="rect">
            <a:avLst/>
          </a:prstGeom>
          <a:solidFill>
            <a:schemeClr val="accent6">
              <a:lumMod val="20000"/>
              <a:lumOff val="80000"/>
            </a:schemeClr>
          </a:solidFill>
        </p:spPr>
        <p:txBody>
          <a:bodyPr wrap="square">
            <a:spAutoFit/>
          </a:bodyPr>
          <a:lstStyle/>
          <a:p>
            <a:r>
              <a:rPr lang="en-US" dirty="0"/>
              <a:t>Goods and/or services on which tax is paid under </a:t>
            </a:r>
            <a:r>
              <a:rPr lang="en-US" b="1" dirty="0">
                <a:solidFill>
                  <a:srgbClr val="C00000"/>
                </a:solidFill>
              </a:rPr>
              <a:t>composition scheme</a:t>
            </a:r>
            <a:r>
              <a:rPr lang="en-US" dirty="0" smtClean="0"/>
              <a:t>.</a:t>
            </a:r>
            <a:endParaRPr lang="en-US" dirty="0"/>
          </a:p>
        </p:txBody>
      </p:sp>
      <p:sp>
        <p:nvSpPr>
          <p:cNvPr id="3" name="Right Arrow 2"/>
          <p:cNvSpPr/>
          <p:nvPr/>
        </p:nvSpPr>
        <p:spPr>
          <a:xfrm>
            <a:off x="76200" y="843693"/>
            <a:ext cx="457200"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33400" y="1219200"/>
            <a:ext cx="8458200" cy="369332"/>
          </a:xfrm>
          <a:prstGeom prst="rect">
            <a:avLst/>
          </a:prstGeom>
          <a:solidFill>
            <a:schemeClr val="accent6">
              <a:lumMod val="20000"/>
              <a:lumOff val="80000"/>
            </a:schemeClr>
          </a:solidFill>
        </p:spPr>
        <p:txBody>
          <a:bodyPr wrap="square">
            <a:spAutoFit/>
          </a:bodyPr>
          <a:lstStyle/>
          <a:p>
            <a:r>
              <a:rPr lang="en-US" dirty="0"/>
              <a:t>Goods and/or services used for </a:t>
            </a:r>
            <a:r>
              <a:rPr lang="en-US" b="1" dirty="0">
                <a:solidFill>
                  <a:srgbClr val="C00000"/>
                </a:solidFill>
              </a:rPr>
              <a:t>personal consumption</a:t>
            </a:r>
            <a:r>
              <a:rPr lang="en-US" b="1" dirty="0"/>
              <a:t>.</a:t>
            </a:r>
            <a:endParaRPr lang="en-US" dirty="0"/>
          </a:p>
        </p:txBody>
      </p:sp>
      <p:sp>
        <p:nvSpPr>
          <p:cNvPr id="5" name="Right Arrow 4"/>
          <p:cNvSpPr/>
          <p:nvPr/>
        </p:nvSpPr>
        <p:spPr>
          <a:xfrm>
            <a:off x="78259" y="1311533"/>
            <a:ext cx="457200"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5458" y="1676400"/>
            <a:ext cx="8456141" cy="369332"/>
          </a:xfrm>
          <a:prstGeom prst="rect">
            <a:avLst/>
          </a:prstGeom>
          <a:solidFill>
            <a:schemeClr val="accent6">
              <a:lumMod val="20000"/>
              <a:lumOff val="80000"/>
            </a:schemeClr>
          </a:solidFill>
        </p:spPr>
        <p:txBody>
          <a:bodyPr wrap="square">
            <a:spAutoFit/>
          </a:bodyPr>
          <a:lstStyle/>
          <a:p>
            <a:r>
              <a:rPr lang="en-US" dirty="0"/>
              <a:t>Goods </a:t>
            </a:r>
            <a:r>
              <a:rPr lang="en-US" b="1" dirty="0">
                <a:solidFill>
                  <a:srgbClr val="C00000"/>
                </a:solidFill>
              </a:rPr>
              <a:t>lost</a:t>
            </a:r>
            <a:r>
              <a:rPr lang="en-US" dirty="0"/>
              <a:t>, stolen, destroyed, written off or disposed of by way of </a:t>
            </a:r>
            <a:r>
              <a:rPr lang="en-US" b="1" dirty="0">
                <a:solidFill>
                  <a:srgbClr val="C00000"/>
                </a:solidFill>
              </a:rPr>
              <a:t>gift or free samples</a:t>
            </a:r>
            <a:r>
              <a:rPr lang="en-US" dirty="0" smtClean="0"/>
              <a:t>.</a:t>
            </a:r>
            <a:endParaRPr lang="en-US" dirty="0"/>
          </a:p>
        </p:txBody>
      </p:sp>
      <p:sp>
        <p:nvSpPr>
          <p:cNvPr id="7" name="Right Arrow 6"/>
          <p:cNvSpPr/>
          <p:nvPr/>
        </p:nvSpPr>
        <p:spPr>
          <a:xfrm>
            <a:off x="78259" y="1768733"/>
            <a:ext cx="457200"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3400" y="2096869"/>
            <a:ext cx="8458200" cy="646331"/>
          </a:xfrm>
          <a:prstGeom prst="rect">
            <a:avLst/>
          </a:prstGeom>
          <a:solidFill>
            <a:schemeClr val="accent6">
              <a:lumMod val="20000"/>
              <a:lumOff val="80000"/>
            </a:schemeClr>
          </a:solidFill>
        </p:spPr>
        <p:txBody>
          <a:bodyPr wrap="square">
            <a:spAutoFit/>
          </a:bodyPr>
          <a:lstStyle/>
          <a:p>
            <a:pPr algn="just"/>
            <a:r>
              <a:rPr lang="en-US" dirty="0"/>
              <a:t>Goods and/or services</a:t>
            </a:r>
            <a:r>
              <a:rPr lang="en-US" dirty="0" smtClean="0"/>
              <a:t> </a:t>
            </a:r>
            <a:r>
              <a:rPr lang="en-US" dirty="0"/>
              <a:t>received by a </a:t>
            </a:r>
            <a:r>
              <a:rPr lang="en-US" b="1" dirty="0">
                <a:solidFill>
                  <a:srgbClr val="C00000"/>
                </a:solidFill>
              </a:rPr>
              <a:t>non-resident taxable person</a:t>
            </a:r>
            <a:r>
              <a:rPr lang="en-US" dirty="0"/>
              <a:t> except on goods imported by him</a:t>
            </a:r>
          </a:p>
        </p:txBody>
      </p:sp>
      <p:sp>
        <p:nvSpPr>
          <p:cNvPr id="9" name="Right Arrow 8"/>
          <p:cNvSpPr/>
          <p:nvPr/>
        </p:nvSpPr>
        <p:spPr>
          <a:xfrm>
            <a:off x="76200" y="2235368"/>
            <a:ext cx="457200"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123566" y="4933950"/>
            <a:ext cx="152400" cy="1905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 y="5173877"/>
            <a:ext cx="8913341" cy="15240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Note : “Plant and Machinery”</a:t>
            </a:r>
            <a:r>
              <a:rPr lang="en-US" dirty="0">
                <a:solidFill>
                  <a:schemeClr val="tx1"/>
                </a:solidFill>
              </a:rPr>
              <a:t> means apparatus, equipment, and machinery fixed to earth by foundation or structural support that are used for making outward supply of goods or services or both and includes such foundation and structural supports but excludes- </a:t>
            </a:r>
            <a:r>
              <a:rPr lang="en-US" dirty="0" smtClean="0">
                <a:solidFill>
                  <a:schemeClr val="tx1"/>
                </a:solidFill>
              </a:rPr>
              <a:t> </a:t>
            </a:r>
            <a:r>
              <a:rPr lang="en-US" dirty="0">
                <a:solidFill>
                  <a:schemeClr val="tx1"/>
                </a:solidFill>
              </a:rPr>
              <a:t>(i) land, building or any other civil structures</a:t>
            </a:r>
            <a:r>
              <a:rPr lang="en-US" dirty="0" smtClean="0">
                <a:solidFill>
                  <a:schemeClr val="tx1"/>
                </a:solidFill>
              </a:rPr>
              <a:t>;  </a:t>
            </a:r>
            <a:r>
              <a:rPr lang="en-US" dirty="0">
                <a:solidFill>
                  <a:schemeClr val="tx1"/>
                </a:solidFill>
              </a:rPr>
              <a:t>(ii) telecommunication towers; and </a:t>
            </a:r>
            <a:r>
              <a:rPr lang="en-US" dirty="0" smtClean="0">
                <a:solidFill>
                  <a:schemeClr val="tx1"/>
                </a:solidFill>
              </a:rPr>
              <a:t>(</a:t>
            </a:r>
            <a:r>
              <a:rPr lang="en-US" dirty="0">
                <a:solidFill>
                  <a:schemeClr val="tx1"/>
                </a:solidFill>
              </a:rPr>
              <a:t>iii) Pipelines laid outside </a:t>
            </a:r>
            <a:r>
              <a:rPr lang="en-US" dirty="0" smtClean="0">
                <a:solidFill>
                  <a:schemeClr val="tx1"/>
                </a:solidFill>
              </a:rPr>
              <a:t>the factory </a:t>
            </a:r>
            <a:r>
              <a:rPr lang="en-US" dirty="0">
                <a:solidFill>
                  <a:schemeClr val="tx1"/>
                </a:solidFill>
              </a:rPr>
              <a:t>premises</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653891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3038" y="1614616"/>
            <a:ext cx="8686800" cy="1200329"/>
          </a:xfrm>
          <a:prstGeom prst="rect">
            <a:avLst/>
          </a:prstGeom>
          <a:solidFill>
            <a:schemeClr val="accent6">
              <a:lumMod val="20000"/>
              <a:lumOff val="80000"/>
            </a:schemeClr>
          </a:solidFill>
        </p:spPr>
        <p:txBody>
          <a:bodyPr wrap="square">
            <a:spAutoFit/>
          </a:bodyPr>
          <a:lstStyle/>
          <a:p>
            <a:pPr algn="just"/>
            <a:r>
              <a:rPr lang="en-US" b="1" dirty="0" smtClean="0">
                <a:solidFill>
                  <a:srgbClr val="C00000"/>
                </a:solidFill>
              </a:rPr>
              <a:t>Application </a:t>
            </a:r>
            <a:r>
              <a:rPr lang="en-US" b="1" dirty="0">
                <a:solidFill>
                  <a:srgbClr val="C00000"/>
                </a:solidFill>
              </a:rPr>
              <a:t>of registration to be made within 30 day:</a:t>
            </a:r>
            <a:r>
              <a:rPr lang="en-US" b="1" dirty="0">
                <a:solidFill>
                  <a:schemeClr val="accent2"/>
                </a:solidFill>
              </a:rPr>
              <a:t> </a:t>
            </a:r>
            <a:r>
              <a:rPr lang="en-US" dirty="0"/>
              <a:t>In order to avail ITC on inputs held in stock and inputs contained in semi- finished/ finished goods held in stock on the day immediately preceding the date from which a person becomes liable to pay GST, application for registration has to be made within 30 days.</a:t>
            </a:r>
          </a:p>
        </p:txBody>
      </p:sp>
      <p:sp>
        <p:nvSpPr>
          <p:cNvPr id="4" name="Rectangle 3"/>
          <p:cNvSpPr/>
          <p:nvPr/>
        </p:nvSpPr>
        <p:spPr>
          <a:xfrm>
            <a:off x="304800" y="152400"/>
            <a:ext cx="8534400" cy="830997"/>
          </a:xfrm>
          <a:prstGeom prst="rect">
            <a:avLst/>
          </a:prstGeom>
          <a:solidFill>
            <a:schemeClr val="accent2"/>
          </a:solidFill>
        </p:spPr>
        <p:txBody>
          <a:bodyPr wrap="square">
            <a:spAutoFit/>
          </a:bodyPr>
          <a:lstStyle/>
          <a:p>
            <a:r>
              <a:rPr lang="en-US" sz="2400" b="1" dirty="0"/>
              <a:t>Section- </a:t>
            </a:r>
            <a:r>
              <a:rPr lang="en-US" sz="2400" b="1" dirty="0" smtClean="0"/>
              <a:t>18</a:t>
            </a:r>
            <a:endParaRPr lang="en-US" sz="2400" b="1" dirty="0"/>
          </a:p>
          <a:p>
            <a:r>
              <a:rPr lang="en-US" sz="2400" b="1" dirty="0"/>
              <a:t>Availability of credit in special circumstances</a:t>
            </a:r>
          </a:p>
        </p:txBody>
      </p:sp>
      <p:sp>
        <p:nvSpPr>
          <p:cNvPr id="5" name="Rectangle 4"/>
          <p:cNvSpPr/>
          <p:nvPr/>
        </p:nvSpPr>
        <p:spPr>
          <a:xfrm>
            <a:off x="313038" y="2819400"/>
            <a:ext cx="8686800" cy="1200329"/>
          </a:xfrm>
          <a:prstGeom prst="rect">
            <a:avLst/>
          </a:prstGeom>
          <a:solidFill>
            <a:schemeClr val="accent6">
              <a:lumMod val="20000"/>
              <a:lumOff val="80000"/>
            </a:schemeClr>
          </a:solidFill>
        </p:spPr>
        <p:txBody>
          <a:bodyPr wrap="square">
            <a:spAutoFit/>
          </a:bodyPr>
          <a:lstStyle/>
          <a:p>
            <a:pPr algn="just"/>
            <a:r>
              <a:rPr lang="en-US" b="1" dirty="0" smtClean="0">
                <a:solidFill>
                  <a:srgbClr val="C00000"/>
                </a:solidFill>
              </a:rPr>
              <a:t>A </a:t>
            </a:r>
            <a:r>
              <a:rPr lang="en-US" b="1" dirty="0">
                <a:solidFill>
                  <a:srgbClr val="C00000"/>
                </a:solidFill>
              </a:rPr>
              <a:t>person who takes registration under sub-section (3) of section 25</a:t>
            </a:r>
            <a:r>
              <a:rPr lang="en-US" dirty="0"/>
              <a:t> shall be entitled to take credit of input tax in respect of inputs held in stock and inputs contained in semi-finished or finished goods held in stock on the day immediately preceding the </a:t>
            </a:r>
            <a:r>
              <a:rPr lang="en-US" dirty="0" smtClean="0"/>
              <a:t>date of grant of registration.</a:t>
            </a:r>
            <a:endParaRPr lang="en-US" dirty="0"/>
          </a:p>
        </p:txBody>
      </p:sp>
      <p:sp>
        <p:nvSpPr>
          <p:cNvPr id="6" name="TextBox 5"/>
          <p:cNvSpPr txBox="1"/>
          <p:nvPr/>
        </p:nvSpPr>
        <p:spPr>
          <a:xfrm>
            <a:off x="457200" y="1143000"/>
            <a:ext cx="1210962" cy="369332"/>
          </a:xfrm>
          <a:prstGeom prst="rect">
            <a:avLst/>
          </a:prstGeom>
          <a:solidFill>
            <a:schemeClr val="accent6">
              <a:lumMod val="60000"/>
              <a:lumOff val="40000"/>
            </a:schemeClr>
          </a:solidFill>
          <a:ln>
            <a:solidFill>
              <a:schemeClr val="tx1"/>
            </a:solidFill>
          </a:ln>
        </p:spPr>
        <p:txBody>
          <a:bodyPr wrap="square" rtlCol="0">
            <a:spAutoFit/>
          </a:bodyPr>
          <a:lstStyle/>
          <a:p>
            <a:r>
              <a:rPr lang="en-US" b="1" dirty="0" smtClean="0"/>
              <a:t>SEC 18(1)</a:t>
            </a:r>
            <a:endParaRPr lang="en-US" b="1" dirty="0"/>
          </a:p>
        </p:txBody>
      </p:sp>
      <p:sp>
        <p:nvSpPr>
          <p:cNvPr id="7" name="Right Arrow 6"/>
          <p:cNvSpPr/>
          <p:nvPr/>
        </p:nvSpPr>
        <p:spPr>
          <a:xfrm>
            <a:off x="0" y="1235333"/>
            <a:ext cx="457200"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800" y="4019729"/>
            <a:ext cx="8686800" cy="1754326"/>
          </a:xfrm>
          <a:prstGeom prst="rect">
            <a:avLst/>
          </a:prstGeom>
          <a:solidFill>
            <a:schemeClr val="accent6">
              <a:lumMod val="20000"/>
              <a:lumOff val="80000"/>
            </a:schemeClr>
          </a:solidFill>
        </p:spPr>
        <p:txBody>
          <a:bodyPr wrap="square">
            <a:spAutoFit/>
          </a:bodyPr>
          <a:lstStyle/>
          <a:p>
            <a:pPr algn="just"/>
            <a:r>
              <a:rPr lang="en-US" b="1" dirty="0" smtClean="0">
                <a:solidFill>
                  <a:srgbClr val="C00000"/>
                </a:solidFill>
              </a:rPr>
              <a:t>where </a:t>
            </a:r>
            <a:r>
              <a:rPr lang="en-US" b="1" dirty="0">
                <a:solidFill>
                  <a:srgbClr val="C00000"/>
                </a:solidFill>
              </a:rPr>
              <a:t>any registered person ceases to pay tax under section </a:t>
            </a:r>
            <a:r>
              <a:rPr lang="en-US" b="1" dirty="0" smtClean="0">
                <a:solidFill>
                  <a:srgbClr val="C00000"/>
                </a:solidFill>
              </a:rPr>
              <a:t>10 (Composition Scheme)</a:t>
            </a:r>
            <a:r>
              <a:rPr lang="en-US" dirty="0" smtClean="0"/>
              <a:t>, </a:t>
            </a:r>
            <a:r>
              <a:rPr lang="en-US" dirty="0"/>
              <a:t>he shall be entitled to take credit of input tax in respect of inputs held in stock, inputs contained in semi-finished or finished goods held in stock and on capital goods on the day immediately preceding the date from which he becomes liable to pay tax under section 9: Provided that the credit on capital goods shall be reduced by such percentage points as may be prescribed</a:t>
            </a:r>
          </a:p>
        </p:txBody>
      </p:sp>
    </p:spTree>
    <p:extLst>
      <p:ext uri="{BB962C8B-B14F-4D97-AF65-F5344CB8AC3E}">
        <p14:creationId xmlns:p14="http://schemas.microsoft.com/office/powerpoint/2010/main" val="187544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076" y="685800"/>
            <a:ext cx="8746524" cy="2031325"/>
          </a:xfrm>
          <a:prstGeom prst="rect">
            <a:avLst/>
          </a:prstGeom>
          <a:solidFill>
            <a:schemeClr val="accent6">
              <a:lumMod val="20000"/>
              <a:lumOff val="80000"/>
            </a:schemeClr>
          </a:solidFill>
        </p:spPr>
        <p:txBody>
          <a:bodyPr wrap="square">
            <a:spAutoFit/>
          </a:bodyPr>
          <a:lstStyle/>
          <a:p>
            <a:pPr algn="just"/>
            <a:r>
              <a:rPr lang="en-US" dirty="0" smtClean="0"/>
              <a:t>where </a:t>
            </a:r>
            <a:r>
              <a:rPr lang="en-US" dirty="0"/>
              <a:t>an </a:t>
            </a:r>
            <a:r>
              <a:rPr lang="en-US" b="1" dirty="0">
                <a:solidFill>
                  <a:srgbClr val="C00000"/>
                </a:solidFill>
              </a:rPr>
              <a:t>exempt supply of goods and/or</a:t>
            </a:r>
            <a:r>
              <a:rPr lang="en-US" b="1" dirty="0" smtClean="0">
                <a:solidFill>
                  <a:srgbClr val="C00000"/>
                </a:solidFill>
              </a:rPr>
              <a:t> services</a:t>
            </a:r>
            <a:r>
              <a:rPr lang="en-US" dirty="0" smtClean="0"/>
              <a:t> </a:t>
            </a:r>
            <a:r>
              <a:rPr lang="en-US" dirty="0"/>
              <a:t>by a registered person becomes a taxable supply, such person shall be entitled to take credit of input tax in respect of inputs held in stock and inputs contained in semi-finished or finished goods held in stock relatable to such exempt supply and on capital goods exclusively used for such </a:t>
            </a:r>
            <a:r>
              <a:rPr lang="en-US" dirty="0" smtClean="0"/>
              <a:t>exempt supply on the day immediately </a:t>
            </a:r>
            <a:r>
              <a:rPr lang="en-US" dirty="0"/>
              <a:t>preceding the date from which such supply becomes taxable: Provided that the credit on capital goods shall be reduced by such percentage points as may be prescribed. </a:t>
            </a:r>
          </a:p>
        </p:txBody>
      </p:sp>
      <p:sp>
        <p:nvSpPr>
          <p:cNvPr id="3" name="Right Arrow 2"/>
          <p:cNvSpPr/>
          <p:nvPr/>
        </p:nvSpPr>
        <p:spPr>
          <a:xfrm>
            <a:off x="82379" y="2895600"/>
            <a:ext cx="440724"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23103" y="2895600"/>
            <a:ext cx="8468497" cy="923330"/>
          </a:xfrm>
          <a:prstGeom prst="rect">
            <a:avLst/>
          </a:prstGeom>
          <a:solidFill>
            <a:schemeClr val="accent6">
              <a:lumMod val="20000"/>
              <a:lumOff val="80000"/>
            </a:schemeClr>
          </a:solidFill>
        </p:spPr>
        <p:txBody>
          <a:bodyPr wrap="square" rtlCol="0">
            <a:spAutoFit/>
          </a:bodyPr>
          <a:lstStyle/>
          <a:p>
            <a:r>
              <a:rPr lang="en-US" dirty="0"/>
              <a:t> </a:t>
            </a:r>
            <a:r>
              <a:rPr lang="en-US" b="1" dirty="0" smtClean="0">
                <a:solidFill>
                  <a:srgbClr val="C00000"/>
                </a:solidFill>
              </a:rPr>
              <a:t>SEC 18(2) --</a:t>
            </a:r>
            <a:r>
              <a:rPr lang="en-US" dirty="0" smtClean="0"/>
              <a:t>A </a:t>
            </a:r>
            <a:r>
              <a:rPr lang="en-US" dirty="0"/>
              <a:t>registered person </a:t>
            </a:r>
            <a:r>
              <a:rPr lang="en-US" b="1" dirty="0">
                <a:solidFill>
                  <a:srgbClr val="C00000"/>
                </a:solidFill>
              </a:rPr>
              <a:t>shall not be entitled to take input tax credit </a:t>
            </a:r>
            <a:r>
              <a:rPr lang="en-US" dirty="0"/>
              <a:t>under sub-section (1) in respect of any supply of goods or services or both to him </a:t>
            </a:r>
            <a:r>
              <a:rPr lang="en-US" b="1" u="sng" dirty="0">
                <a:solidFill>
                  <a:srgbClr val="C00000"/>
                </a:solidFill>
              </a:rPr>
              <a:t>after the expiry of 1</a:t>
            </a:r>
            <a:r>
              <a:rPr lang="en-US" b="1" u="sng" dirty="0" smtClean="0">
                <a:solidFill>
                  <a:srgbClr val="C00000"/>
                </a:solidFill>
              </a:rPr>
              <a:t> </a:t>
            </a:r>
            <a:r>
              <a:rPr lang="en-US" b="1" u="sng" dirty="0">
                <a:solidFill>
                  <a:srgbClr val="C00000"/>
                </a:solidFill>
              </a:rPr>
              <a:t>year</a:t>
            </a:r>
            <a:r>
              <a:rPr lang="en-US" dirty="0"/>
              <a:t> from the date of issue of tax invoice relating to such supply. </a:t>
            </a:r>
          </a:p>
        </p:txBody>
      </p:sp>
      <p:sp>
        <p:nvSpPr>
          <p:cNvPr id="7" name="Right Arrow 6"/>
          <p:cNvSpPr/>
          <p:nvPr/>
        </p:nvSpPr>
        <p:spPr>
          <a:xfrm>
            <a:off x="82379" y="3886200"/>
            <a:ext cx="440724"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202194" y="4724400"/>
            <a:ext cx="1655805" cy="9144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Others</a:t>
            </a:r>
            <a:endParaRPr lang="en-US" dirty="0">
              <a:solidFill>
                <a:schemeClr val="tx1"/>
              </a:solidFill>
            </a:endParaRPr>
          </a:p>
        </p:txBody>
      </p:sp>
      <p:sp>
        <p:nvSpPr>
          <p:cNvPr id="14" name="Isosceles Triangle 13"/>
          <p:cNvSpPr/>
          <p:nvPr/>
        </p:nvSpPr>
        <p:spPr>
          <a:xfrm>
            <a:off x="1600200" y="4114800"/>
            <a:ext cx="1066800" cy="609600"/>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524000" y="4724400"/>
            <a:ext cx="1219200" cy="9144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Business</a:t>
            </a:r>
            <a:endParaRPr lang="en-US" dirty="0">
              <a:solidFill>
                <a:schemeClr val="tx1"/>
              </a:solidFill>
            </a:endParaRPr>
          </a:p>
        </p:txBody>
      </p:sp>
      <p:sp>
        <p:nvSpPr>
          <p:cNvPr id="16" name="Oval 15"/>
          <p:cNvSpPr/>
          <p:nvPr/>
        </p:nvSpPr>
        <p:spPr>
          <a:xfrm>
            <a:off x="1600200" y="5791200"/>
            <a:ext cx="304800" cy="381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6" idx="4"/>
          </p:cNvCxnSpPr>
          <p:nvPr/>
        </p:nvCxnSpPr>
        <p:spPr>
          <a:xfrm flipH="1">
            <a:off x="1524000" y="6172200"/>
            <a:ext cx="2286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52600" y="6185586"/>
            <a:ext cx="304800" cy="5200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95400" y="61722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743200" y="5173362"/>
            <a:ext cx="2458994"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079921" y="3900973"/>
            <a:ext cx="1949279" cy="1200329"/>
          </a:xfrm>
          <a:prstGeom prst="rect">
            <a:avLst/>
          </a:prstGeom>
          <a:solidFill>
            <a:srgbClr val="FF0000"/>
          </a:solidFill>
        </p:spPr>
        <p:txBody>
          <a:bodyPr wrap="square" rtlCol="0">
            <a:spAutoFit/>
          </a:bodyPr>
          <a:lstStyle/>
          <a:p>
            <a:r>
              <a:rPr lang="en-US" dirty="0" smtClean="0"/>
              <a:t>Business --Sale/Merger/De-merger/Amalgamation/Lease/</a:t>
            </a:r>
            <a:r>
              <a:rPr lang="en-US" dirty="0" err="1" smtClean="0"/>
              <a:t>Tf</a:t>
            </a:r>
            <a:endParaRPr lang="en-US" dirty="0"/>
          </a:p>
        </p:txBody>
      </p:sp>
      <p:sp>
        <p:nvSpPr>
          <p:cNvPr id="38" name="TextBox 37"/>
          <p:cNvSpPr txBox="1"/>
          <p:nvPr/>
        </p:nvSpPr>
        <p:spPr>
          <a:xfrm>
            <a:off x="1098722" y="6210300"/>
            <a:ext cx="457200" cy="369332"/>
          </a:xfrm>
          <a:prstGeom prst="rect">
            <a:avLst/>
          </a:prstGeom>
          <a:noFill/>
        </p:spPr>
        <p:txBody>
          <a:bodyPr wrap="square" rtlCol="0">
            <a:spAutoFit/>
          </a:bodyPr>
          <a:lstStyle/>
          <a:p>
            <a:r>
              <a:rPr lang="en-US" dirty="0" smtClean="0">
                <a:solidFill>
                  <a:srgbClr val="FF0000"/>
                </a:solidFill>
              </a:rPr>
              <a:t>RP</a:t>
            </a:r>
            <a:endParaRPr lang="en-US" dirty="0">
              <a:solidFill>
                <a:srgbClr val="FF0000"/>
              </a:solidFill>
            </a:endParaRPr>
          </a:p>
        </p:txBody>
      </p:sp>
      <p:sp>
        <p:nvSpPr>
          <p:cNvPr id="39" name="TextBox 38"/>
          <p:cNvSpPr txBox="1"/>
          <p:nvPr/>
        </p:nvSpPr>
        <p:spPr>
          <a:xfrm>
            <a:off x="3079921" y="5410200"/>
            <a:ext cx="1949279" cy="923330"/>
          </a:xfrm>
          <a:prstGeom prst="rect">
            <a:avLst/>
          </a:prstGeom>
          <a:solidFill>
            <a:schemeClr val="accent6">
              <a:lumMod val="40000"/>
              <a:lumOff val="60000"/>
            </a:schemeClr>
          </a:solidFill>
        </p:spPr>
        <p:txBody>
          <a:bodyPr wrap="square" rtlCol="0">
            <a:spAutoFit/>
          </a:bodyPr>
          <a:lstStyle/>
          <a:p>
            <a:r>
              <a:rPr lang="en-US" dirty="0"/>
              <a:t>RP shall be allowed to </a:t>
            </a:r>
            <a:r>
              <a:rPr lang="en-US" dirty="0" smtClean="0"/>
              <a:t>t/f the </a:t>
            </a:r>
            <a:r>
              <a:rPr lang="en-US" dirty="0"/>
              <a:t>unutilized</a:t>
            </a:r>
            <a:r>
              <a:rPr lang="en-US" dirty="0" smtClean="0"/>
              <a:t>  ITC .</a:t>
            </a:r>
            <a:endParaRPr lang="en-US" dirty="0"/>
          </a:p>
        </p:txBody>
      </p:sp>
    </p:spTree>
    <p:extLst>
      <p:ext uri="{BB962C8B-B14F-4D97-AF65-F5344CB8AC3E}">
        <p14:creationId xmlns:p14="http://schemas.microsoft.com/office/powerpoint/2010/main" val="3332364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1473</TotalTime>
  <Words>1942</Words>
  <Application>Microsoft Office PowerPoint</Application>
  <PresentationFormat>On-screen Show (4:3)</PresentationFormat>
  <Paragraphs>139</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OVERVIEW ON INPUT TAX CREDIT UNDER GST LAW PASSED  ON 27TH MARCH 2017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Mukta</dc:creator>
  <cp:lastModifiedBy>sandeep kanoi</cp:lastModifiedBy>
  <cp:revision>208</cp:revision>
  <dcterms:created xsi:type="dcterms:W3CDTF">2006-08-16T00:00:00Z</dcterms:created>
  <dcterms:modified xsi:type="dcterms:W3CDTF">2017-04-11T04:31:58Z</dcterms:modified>
</cp:coreProperties>
</file>