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85" r:id="rId4"/>
    <p:sldId id="268" r:id="rId5"/>
    <p:sldId id="270" r:id="rId6"/>
    <p:sldId id="278" r:id="rId7"/>
    <p:sldId id="277" r:id="rId8"/>
    <p:sldId id="299" r:id="rId9"/>
    <p:sldId id="303" r:id="rId10"/>
    <p:sldId id="300" r:id="rId11"/>
    <p:sldId id="301" r:id="rId12"/>
    <p:sldId id="273" r:id="rId13"/>
    <p:sldId id="302" r:id="rId14"/>
    <p:sldId id="280" r:id="rId15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77D"/>
    <a:srgbClr val="FF0000"/>
    <a:srgbClr val="BCE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66" d="100"/>
          <a:sy n="66" d="100"/>
        </p:scale>
        <p:origin x="-153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Relationship Id="rId4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Companies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FFC000"/>
              </a:solidFill>
            </a:ln>
          </c:spPr>
          <c:invertIfNegative val="0"/>
          <c:dLbls>
            <c:dLbl>
              <c:idx val="0"/>
              <c:layout>
                <c:manualLayout>
                  <c:x val="-1.5277777777777777E-2"/>
                  <c:y val="-2.405706006309137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888888888888888E-2"/>
                  <c:y val="-2.673006673676819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elaxedInset"/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Companies Eligible</c:v>
                </c:pt>
                <c:pt idx="1">
                  <c:v>Companies  Reported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10475</c:v>
                </c:pt>
                <c:pt idx="1">
                  <c:v>7334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Prescribed CSR Budget (In 
₹ Crore)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4.1666666666666666E-3"/>
                  <c:y val="-3.474908675779865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latin typeface="Arial Rounded MT Bold" panose="020F0704030504030204" pitchFamily="34" charset="0"/>
                      </a:rPr>
                      <a:t>₹ 14675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888888888888889E-3"/>
                  <c:y val="-4.00951001051522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 Rounded MT Bold" panose="020F0704030504030204" pitchFamily="34" charset="0"/>
                      </a:rPr>
                      <a:t>₹ 12929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Companies Eligible</c:v>
                </c:pt>
                <c:pt idx="1">
                  <c:v>Companies  Reported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14675</c:v>
                </c:pt>
                <c:pt idx="1">
                  <c:v>12860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2281216"/>
        <c:axId val="82282752"/>
        <c:axId val="0"/>
      </c:bar3DChart>
      <c:catAx>
        <c:axId val="8228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2282752"/>
        <c:crosses val="autoZero"/>
        <c:auto val="1"/>
        <c:lblAlgn val="ctr"/>
        <c:lblOffset val="100"/>
        <c:noMultiLvlLbl val="0"/>
      </c:catAx>
      <c:valAx>
        <c:axId val="82282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2281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42705599300091"/>
          <c:y val="0.69109219473632355"/>
          <c:w val="0.29751738845144354"/>
          <c:h val="0.264683225557142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8548948614927415E-3"/>
          <c:w val="1"/>
          <c:h val="0.9971451051385072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%age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661550207202673"/>
                  <c:y val="-0.298027805118110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698218563873492"/>
                  <c:y val="6.74429315033882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Actual CSR Spent</c:v>
                </c:pt>
                <c:pt idx="1">
                  <c:v>Unspent CSR Budget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Actual CSR Spent</c:v>
                </c:pt>
                <c:pt idx="1">
                  <c:v>Unspent CSR Budget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11799</c:v>
                </c:pt>
                <c:pt idx="1">
                  <c:v>8851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243384076762"/>
          <c:y val="0.17361284331298851"/>
          <c:w val="0.55185449501755557"/>
          <c:h val="0.826387156687011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-5.9783748818057286E-2"/>
                  <c:y val="-0.172923275692598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9213795105979585E-2"/>
                  <c:y val="-0.1189889817378853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58103736800453"/>
                  <c:y val="-2.11509065707295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3854197643165619E-2"/>
                  <c:y val="2.360153204712843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765732046842376E-2"/>
                  <c:y val="-1.99688926797450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2572748330608494E-2"/>
                  <c:y val="-4.86612978476812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6866650578960346E-2"/>
                  <c:y val="-7.204428231134067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2901003233453787E-2"/>
                  <c:y val="-0.1011330728022353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692083052856875E-3"/>
                  <c:y val="-5.65331175473533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2307568331510694E-2"/>
                  <c:y val="-5.4582973179176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1301790333974653E-2"/>
                  <c:y val="-4.9769212680545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15014778937834738"/>
                  <c:y val="-7.528910684923484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20346331674489351"/>
                  <c:y val="-2.7409152322844774E-2"/>
                </c:manualLayout>
              </c:layout>
              <c:numFmt formatCode="0.0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vert="horz"/>
                <a:lstStyle/>
                <a:p>
                  <a:pPr>
                    <a:defRPr sz="1800"/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.16955168730404058"/>
                  <c:y val="2.8223706306329793E-2"/>
                </c:manualLayout>
              </c:layout>
              <c:numFmt formatCode="0.0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vert="horz"/>
                <a:lstStyle/>
                <a:p>
                  <a:pPr>
                    <a:defRPr sz="1800"/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 sz="1800"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Sheet1!$A$2:$A$16</c:f>
              <c:strCache>
                <c:ptCount val="15"/>
                <c:pt idx="0">
                  <c:v>Education</c:v>
                </c:pt>
                <c:pt idx="1">
                  <c:v>Health &amp; WASH</c:v>
                </c:pt>
                <c:pt idx="2">
                  <c:v>Environment</c:v>
                </c:pt>
                <c:pt idx="3">
                  <c:v>Rural Development</c:v>
                </c:pt>
                <c:pt idx="4">
                  <c:v>Women Empowernment</c:v>
                </c:pt>
                <c:pt idx="5">
                  <c:v>PM Relief Fund</c:v>
                </c:pt>
                <c:pt idx="6">
                  <c:v>Others</c:v>
                </c:pt>
                <c:pt idx="7">
                  <c:v>Sports Promotion</c:v>
                </c:pt>
                <c:pt idx="8">
                  <c:v>Art &amp; Culture</c:v>
                </c:pt>
                <c:pt idx="9">
                  <c:v>Slum development</c:v>
                </c:pt>
                <c:pt idx="10">
                  <c:v>Administrative Overheads</c:v>
                </c:pt>
                <c:pt idx="11">
                  <c:v>Swachh Bharat Kosh</c:v>
                </c:pt>
                <c:pt idx="12">
                  <c:v>Any Other fund</c:v>
                </c:pt>
                <c:pt idx="13">
                  <c:v>Clean Ganga Fund</c:v>
                </c:pt>
                <c:pt idx="14">
                  <c:v>Contribution to Corpus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0.31562234402806139</c:v>
                </c:pt>
                <c:pt idx="1">
                  <c:v>0.25979572302265541</c:v>
                </c:pt>
                <c:pt idx="2">
                  <c:v>0.14029180012102715</c:v>
                </c:pt>
                <c:pt idx="3">
                  <c:v>0.1176565789138963</c:v>
                </c:pt>
                <c:pt idx="4">
                  <c:v>3.7711294635859857E-2</c:v>
                </c:pt>
                <c:pt idx="5">
                  <c:v>2.224095894602068E-2</c:v>
                </c:pt>
                <c:pt idx="6">
                  <c:v>1.9090958741308582E-2</c:v>
                </c:pt>
                <c:pt idx="7">
                  <c:v>1.8469155034184333E-2</c:v>
                </c:pt>
                <c:pt idx="8">
                  <c:v>1.8186642825140792E-2</c:v>
                </c:pt>
                <c:pt idx="9">
                  <c:v>1.4200788134130777E-2</c:v>
                </c:pt>
                <c:pt idx="10">
                  <c:v>1.4192935839974051E-2</c:v>
                </c:pt>
                <c:pt idx="11">
                  <c:v>1.4052784366204125E-2</c:v>
                </c:pt>
                <c:pt idx="12">
                  <c:v>4.2013350018199249E-3</c:v>
                </c:pt>
                <c:pt idx="13">
                  <c:v>2.2265911080736052E-3</c:v>
                </c:pt>
                <c:pt idx="14">
                  <c:v>2.0601092816429577E-3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Sheet1!$A$2:$A$16</c:f>
              <c:strCache>
                <c:ptCount val="15"/>
                <c:pt idx="0">
                  <c:v>Education</c:v>
                </c:pt>
                <c:pt idx="1">
                  <c:v>Health &amp; WASH</c:v>
                </c:pt>
                <c:pt idx="2">
                  <c:v>Environment</c:v>
                </c:pt>
                <c:pt idx="3">
                  <c:v>Rural Development</c:v>
                </c:pt>
                <c:pt idx="4">
                  <c:v>Women Empowernment</c:v>
                </c:pt>
                <c:pt idx="5">
                  <c:v>PM Relief Fund</c:v>
                </c:pt>
                <c:pt idx="6">
                  <c:v>Others</c:v>
                </c:pt>
                <c:pt idx="7">
                  <c:v>Sports Promotion</c:v>
                </c:pt>
                <c:pt idx="8">
                  <c:v>Art &amp; Culture</c:v>
                </c:pt>
                <c:pt idx="9">
                  <c:v>Slum development</c:v>
                </c:pt>
                <c:pt idx="10">
                  <c:v>Administrative Overheads</c:v>
                </c:pt>
                <c:pt idx="11">
                  <c:v>Swachh Bharat Kosh</c:v>
                </c:pt>
                <c:pt idx="12">
                  <c:v>Any Other fund</c:v>
                </c:pt>
                <c:pt idx="13">
                  <c:v>Clean Ganga Fund</c:v>
                </c:pt>
                <c:pt idx="14">
                  <c:v>Contribution to Corpus</c:v>
                </c:pt>
              </c:strCache>
            </c:strRef>
          </c:cat>
          <c:val>
            <c:numRef>
              <c:f>Sheet1!$C$2:$C$16</c:f>
              <c:numCache>
                <c:formatCode>0</c:formatCode>
                <c:ptCount val="15"/>
                <c:pt idx="0">
                  <c:v>2728.1193312020323</c:v>
                </c:pt>
                <c:pt idx="1">
                  <c:v>2245.5752818270089</c:v>
                </c:pt>
                <c:pt idx="2">
                  <c:v>1212.6288875329997</c:v>
                </c:pt>
                <c:pt idx="3">
                  <c:v>1016.9786564589992</c:v>
                </c:pt>
                <c:pt idx="4">
                  <c:v>325.96206779199963</c:v>
                </c:pt>
                <c:pt idx="5">
                  <c:v>192.24237825099988</c:v>
                </c:pt>
                <c:pt idx="6">
                  <c:v>165.01497621700005</c:v>
                </c:pt>
                <c:pt idx="7">
                  <c:v>159.64034179799981</c:v>
                </c:pt>
                <c:pt idx="8">
                  <c:v>157.19841386299993</c:v>
                </c:pt>
                <c:pt idx="9">
                  <c:v>122.74620400000001</c:v>
                </c:pt>
                <c:pt idx="10">
                  <c:v>122.67833175999996</c:v>
                </c:pt>
                <c:pt idx="11">
                  <c:v>121.46691580000001</c:v>
                </c:pt>
                <c:pt idx="12">
                  <c:v>36.314739599999989</c:v>
                </c:pt>
                <c:pt idx="13">
                  <c:v>19.245805499999999</c:v>
                </c:pt>
                <c:pt idx="14">
                  <c:v>17.806800000000003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441686371187184"/>
          <c:y val="1.5589013413000832E-2"/>
          <c:w val="0.29280209449673433"/>
          <c:h val="0.98441098658699921"/>
        </c:manualLayout>
      </c:layout>
      <c:overlay val="0"/>
      <c:spPr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  <c:txPr>
        <a:bodyPr rot="0" vert="horz"/>
        <a:lstStyle/>
        <a:p>
          <a:pPr>
            <a:defRPr sz="160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shade val="51000"/>
            <a:satMod val="130000"/>
          </a:schemeClr>
        </a:gs>
        <a:gs pos="80000">
          <a:schemeClr val="accent6">
            <a:shade val="93000"/>
            <a:satMod val="130000"/>
          </a:schemeClr>
        </a:gs>
        <a:gs pos="100000">
          <a:schemeClr val="accent6">
            <a:shade val="94000"/>
            <a:satMod val="135000"/>
          </a:schemeClr>
        </a:gs>
      </a:gsLst>
      <a:lin ang="16200000" scaled="0"/>
    </a:gra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13254593175869E-2"/>
          <c:y val="7.2723540682120225E-2"/>
          <c:w val="0.88839785651793524"/>
          <c:h val="0.770773210303467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Co.s with Positive CSR Expenditure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PSUs</c:v>
                </c:pt>
                <c:pt idx="1">
                  <c:v>Non-PSUs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142</c:v>
                </c:pt>
                <c:pt idx="1">
                  <c:v>2997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Co.s with no CSR Expenditure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PSUs</c:v>
                </c:pt>
                <c:pt idx="1">
                  <c:v>Non-PSUs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84</c:v>
                </c:pt>
                <c:pt idx="1">
                  <c:v>4111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83069568"/>
        <c:axId val="83079552"/>
      </c:barChart>
      <c:catAx>
        <c:axId val="8306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79552"/>
        <c:crosses val="autoZero"/>
        <c:auto val="1"/>
        <c:lblAlgn val="ctr"/>
        <c:lblOffset val="100"/>
        <c:noMultiLvlLbl val="0"/>
      </c:catAx>
      <c:valAx>
        <c:axId val="8307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6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"/>
          <c:y val="0.93139713026031645"/>
          <c:w val="0.8595960192475941"/>
          <c:h val="5.7032127832795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PSUs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Education</c:v>
                </c:pt>
                <c:pt idx="1">
                  <c:v>Health &amp; WASH</c:v>
                </c:pt>
                <c:pt idx="2">
                  <c:v>Environment</c:v>
                </c:pt>
                <c:pt idx="3">
                  <c:v>Rural Development</c:v>
                </c:pt>
                <c:pt idx="4">
                  <c:v>Women Empowernment</c:v>
                </c:pt>
                <c:pt idx="5">
                  <c:v>PM Relief Fund</c:v>
                </c:pt>
                <c:pt idx="6">
                  <c:v>Others</c:v>
                </c:pt>
                <c:pt idx="7">
                  <c:v>Sports Promotion</c:v>
                </c:pt>
                <c:pt idx="8">
                  <c:v>Art &amp; Culture</c:v>
                </c:pt>
                <c:pt idx="9">
                  <c:v>Slum development</c:v>
                </c:pt>
                <c:pt idx="10">
                  <c:v>Administrative Overheads</c:v>
                </c:pt>
                <c:pt idx="11">
                  <c:v>Swachh Bharat Kosh</c:v>
                </c:pt>
                <c:pt idx="12">
                  <c:v>Any Other fund</c:v>
                </c:pt>
                <c:pt idx="13">
                  <c:v>Clean Ganga Fund</c:v>
                </c:pt>
                <c:pt idx="14">
                  <c:v>Contribution to Corpus</c:v>
                </c:pt>
              </c:strCache>
            </c:strRef>
          </c:cat>
          <c:val>
            <c:numRef>
              <c:f>Sheet1!$B$2:$B$16</c:f>
              <c:numCache>
                <c:formatCode>0.00</c:formatCode>
                <c:ptCount val="15"/>
                <c:pt idx="0">
                  <c:v>627.70271881199983</c:v>
                </c:pt>
                <c:pt idx="1">
                  <c:v>515.63848309399941</c:v>
                </c:pt>
                <c:pt idx="2">
                  <c:v>579.10683009999991</c:v>
                </c:pt>
                <c:pt idx="3">
                  <c:v>324.79412341300008</c:v>
                </c:pt>
                <c:pt idx="4">
                  <c:v>20.931315100000003</c:v>
                </c:pt>
                <c:pt idx="5">
                  <c:v>5.3815767000000001</c:v>
                </c:pt>
                <c:pt idx="6">
                  <c:v>61.082810000000002</c:v>
                </c:pt>
                <c:pt idx="7">
                  <c:v>86.31917</c:v>
                </c:pt>
                <c:pt idx="8">
                  <c:v>79.090002099999978</c:v>
                </c:pt>
                <c:pt idx="9">
                  <c:v>113.4513285</c:v>
                </c:pt>
                <c:pt idx="10">
                  <c:v>27.673627000000003</c:v>
                </c:pt>
                <c:pt idx="11">
                  <c:v>86.065228399999995</c:v>
                </c:pt>
                <c:pt idx="12">
                  <c:v>3.5016700000000003</c:v>
                </c:pt>
                <c:pt idx="13">
                  <c:v>7.9590999999999994</c:v>
                </c:pt>
                <c:pt idx="14">
                  <c:v>4.6399999999999997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Non-PSUs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Education</c:v>
                </c:pt>
                <c:pt idx="1">
                  <c:v>Health &amp; WASH</c:v>
                </c:pt>
                <c:pt idx="2">
                  <c:v>Environment</c:v>
                </c:pt>
                <c:pt idx="3">
                  <c:v>Rural Development</c:v>
                </c:pt>
                <c:pt idx="4">
                  <c:v>Women Empowernment</c:v>
                </c:pt>
                <c:pt idx="5">
                  <c:v>PM Relief Fund</c:v>
                </c:pt>
                <c:pt idx="6">
                  <c:v>Others</c:v>
                </c:pt>
                <c:pt idx="7">
                  <c:v>Sports Promotion</c:v>
                </c:pt>
                <c:pt idx="8">
                  <c:v>Art &amp; Culture</c:v>
                </c:pt>
                <c:pt idx="9">
                  <c:v>Slum development</c:v>
                </c:pt>
                <c:pt idx="10">
                  <c:v>Administrative Overheads</c:v>
                </c:pt>
                <c:pt idx="11">
                  <c:v>Swachh Bharat Kosh</c:v>
                </c:pt>
                <c:pt idx="12">
                  <c:v>Any Other fund</c:v>
                </c:pt>
                <c:pt idx="13">
                  <c:v>Clean Ganga Fund</c:v>
                </c:pt>
                <c:pt idx="14">
                  <c:v>Contribution to Corpus</c:v>
                </c:pt>
              </c:strCache>
            </c:strRef>
          </c:cat>
          <c:val>
            <c:numRef>
              <c:f>Sheet1!$C$2:$C$16</c:f>
              <c:numCache>
                <c:formatCode>0.00</c:formatCode>
                <c:ptCount val="15"/>
                <c:pt idx="0">
                  <c:v>2100.41661239</c:v>
                </c:pt>
                <c:pt idx="1">
                  <c:v>1729.9367987329906</c:v>
                </c:pt>
                <c:pt idx="2">
                  <c:v>633.52205743299749</c:v>
                </c:pt>
                <c:pt idx="3">
                  <c:v>692.18453304599973</c:v>
                </c:pt>
                <c:pt idx="4">
                  <c:v>305.03075269199945</c:v>
                </c:pt>
                <c:pt idx="5">
                  <c:v>186.86080155099984</c:v>
                </c:pt>
                <c:pt idx="6">
                  <c:v>103.93216621699999</c:v>
                </c:pt>
                <c:pt idx="7">
                  <c:v>73.321171797999952</c:v>
                </c:pt>
                <c:pt idx="8">
                  <c:v>78.108411762999992</c:v>
                </c:pt>
                <c:pt idx="9">
                  <c:v>9.2948754999999998</c:v>
                </c:pt>
                <c:pt idx="10">
                  <c:v>95.004704760000038</c:v>
                </c:pt>
                <c:pt idx="11">
                  <c:v>35.4016874</c:v>
                </c:pt>
                <c:pt idx="12">
                  <c:v>32.813069600000006</c:v>
                </c:pt>
                <c:pt idx="13">
                  <c:v>11.2867055</c:v>
                </c:pt>
                <c:pt idx="14">
                  <c:v>13.1668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3111296"/>
        <c:axId val="83145856"/>
      </c:barChart>
      <c:catAx>
        <c:axId val="8311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145856"/>
        <c:crosses val="autoZero"/>
        <c:auto val="1"/>
        <c:lblAlgn val="ctr"/>
        <c:lblOffset val="100"/>
        <c:noMultiLvlLbl val="0"/>
      </c:catAx>
      <c:valAx>
        <c:axId val="8314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11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42760279965015E-2"/>
          <c:y val="4.2248595124141287E-2"/>
          <c:w val="0.56786778215223099"/>
          <c:h val="0.9200030899561718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Budget Advanced to IA but not spent</c:v>
                </c:pt>
                <c:pt idx="1">
                  <c:v>First Year of CSR</c:v>
                </c:pt>
                <c:pt idx="2">
                  <c:v>Multi Year Projects</c:v>
                </c:pt>
                <c:pt idx="3">
                  <c:v>No reason required</c:v>
                </c:pt>
                <c:pt idx="4">
                  <c:v>Not Applicable</c:v>
                </c:pt>
                <c:pt idx="5">
                  <c:v>No reason given</c:v>
                </c:pt>
                <c:pt idx="6">
                  <c:v>Others</c:v>
                </c:pt>
                <c:pt idx="7">
                  <c:v>Suitable IA not found</c:v>
                </c:pt>
                <c:pt idx="8">
                  <c:v>Suitable projects not found</c:v>
                </c:pt>
                <c:pt idx="9">
                  <c:v>CSR Details not found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2.7270248159258248E-4</c:v>
                </c:pt>
                <c:pt idx="1">
                  <c:v>5.8085628579220068E-2</c:v>
                </c:pt>
                <c:pt idx="2">
                  <c:v>1.5816743932369783E-2</c:v>
                </c:pt>
                <c:pt idx="3">
                  <c:v>0.22607035724025087</c:v>
                </c:pt>
                <c:pt idx="4">
                  <c:v>0.20875374965912188</c:v>
                </c:pt>
                <c:pt idx="5">
                  <c:v>7.9901827106626674E-2</c:v>
                </c:pt>
                <c:pt idx="6">
                  <c:v>0.17793836923916007</c:v>
                </c:pt>
                <c:pt idx="7">
                  <c:v>1.0089991818925552E-2</c:v>
                </c:pt>
                <c:pt idx="8">
                  <c:v>0.10567221161712571</c:v>
                </c:pt>
                <c:pt idx="9">
                  <c:v>0.11739841832560677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094728783902011"/>
          <c:y val="2.8361864342065231E-2"/>
          <c:w val="0.35071937882764653"/>
          <c:h val="0.97109916509171623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0.68333</cdr:x>
      <cdr:y>0.09778</cdr:y>
    </cdr:from>
    <cdr:to>
      <cdr:x>0.98333</cdr:x>
      <cdr:y>0.24212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48400" y="464574"/>
          <a:ext cx="2743200" cy="6858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i="1" dirty="0" smtClean="0"/>
            <a:t>Over  70% companies</a:t>
          </a:r>
        </a:p>
        <a:p xmlns:a="http://schemas.openxmlformats.org/drawingml/2006/main">
          <a:r>
            <a:rPr lang="en-US" sz="1600" b="1" i="1" dirty="0" smtClean="0"/>
            <a:t>reported as of 31</a:t>
          </a:r>
          <a:r>
            <a:rPr lang="en-US" sz="1600" b="1" i="1" baseline="30000" dirty="0" smtClean="0"/>
            <a:t>st</a:t>
          </a:r>
          <a:r>
            <a:rPr lang="en-US" sz="1600" b="1" i="1" dirty="0" smtClean="0"/>
            <a:t> Jan, 2016</a:t>
          </a:r>
          <a:endParaRPr lang="en-US" sz="1600" b="1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0.61636</cdr:x>
      <cdr:y>0.46191</cdr:y>
    </cdr:from>
    <cdr:to>
      <cdr:x>0.78078</cdr:x>
      <cdr:y>0.65182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7863" y="22239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0.63006</cdr:x>
      <cdr:y>0.46191</cdr:y>
    </cdr:from>
    <cdr:to>
      <cdr:x>0.79448</cdr:x>
      <cdr:y>0.65182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04063" y="22239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0.1438</cdr:x>
      <cdr:y>0.31493</cdr:y>
    </cdr:from>
    <cdr:to>
      <cdr:x>0.36322</cdr:x>
      <cdr:y>0.39082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799877" y="1660320"/>
          <a:ext cx="1220545" cy="4000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chemeClr val="bg1"/>
              </a:solidFill>
            </a:rPr>
            <a:t>(₹ 3080 Cr.)</a:t>
          </a:r>
          <a:endParaRPr lang="en-US" sz="2000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0.55815</cdr:x>
      <cdr:y>0.40926</cdr:y>
    </cdr:from>
    <cdr:to>
      <cdr:x>0.65827</cdr:x>
      <cdr:y>0.49112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97734" y="2292106"/>
          <a:ext cx="914422" cy="458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bg1"/>
              </a:solidFill>
            </a:rPr>
            <a:t>₹ </a:t>
          </a:r>
          <a:r>
            <a:rPr lang="en-US" sz="2400" dirty="0" smtClean="0">
              <a:solidFill>
                <a:schemeClr val="bg1"/>
              </a:solidFill>
            </a:rPr>
            <a:t>2728</a:t>
          </a:r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0.41573</cdr:x>
      <cdr:y>0.82787</cdr:y>
    </cdr:from>
    <cdr:to>
      <cdr:x>0.51585</cdr:x>
      <cdr:y>0.89929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796974" y="4636578"/>
          <a:ext cx="914422" cy="399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solidFill>
                <a:schemeClr val="bg1"/>
              </a:solidFill>
            </a:rPr>
            <a:t>₹ </a:t>
          </a:r>
          <a:r>
            <a:rPr lang="en-US" sz="2000" dirty="0" smtClean="0">
              <a:solidFill>
                <a:schemeClr val="bg1"/>
              </a:solidFill>
            </a:rPr>
            <a:t>2246</a:t>
          </a:r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0.22384</cdr:x>
      <cdr:y>0.76323</cdr:y>
    </cdr:from>
    <cdr:to>
      <cdr:x>0.32396</cdr:x>
      <cdr:y>0.81766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044393" y="4274574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solidFill>
                <a:schemeClr val="bg1"/>
              </a:solidFill>
            </a:rPr>
            <a:t>₹ </a:t>
          </a:r>
          <a:r>
            <a:rPr lang="en-US" sz="2400" dirty="0" smtClean="0">
              <a:solidFill>
                <a:schemeClr val="bg1"/>
              </a:solidFill>
            </a:rPr>
            <a:t>1213</a:t>
          </a:r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0.18212</cdr:x>
      <cdr:y>0.51833</cdr:y>
    </cdr:from>
    <cdr:to>
      <cdr:x>0.28224</cdr:x>
      <cdr:y>0.57275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663393" y="2902974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solidFill>
                <a:schemeClr val="bg1"/>
              </a:solidFill>
            </a:rPr>
            <a:t>₹ </a:t>
          </a:r>
          <a:r>
            <a:rPr lang="en-US" sz="2400" dirty="0" smtClean="0">
              <a:solidFill>
                <a:schemeClr val="bg1"/>
              </a:solidFill>
            </a:rPr>
            <a:t>1017</a:t>
          </a:r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0.02385</cdr:x>
      <cdr:y>0.33361</cdr:y>
    </cdr:from>
    <cdr:to>
      <cdr:x>0.12397</cdr:x>
      <cdr:y>0.38803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17868" y="1868411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₹ </a:t>
          </a:r>
          <a:r>
            <a:rPr lang="en-US" sz="2400" b="1" dirty="0" smtClean="0">
              <a:solidFill>
                <a:schemeClr val="tx1"/>
              </a:solidFill>
            </a:rPr>
            <a:t>326</a:t>
          </a:r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0.05686</cdr:x>
      <cdr:y>0.1918</cdr:y>
    </cdr:from>
    <cdr:to>
      <cdr:x>0.15698</cdr:x>
      <cdr:y>0.24622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19339" y="1074174"/>
          <a:ext cx="914423" cy="304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₹ </a:t>
          </a:r>
          <a:r>
            <a:rPr lang="en-US" sz="2000" b="1" dirty="0" smtClean="0">
              <a:solidFill>
                <a:schemeClr val="tx1"/>
              </a:solidFill>
            </a:rPr>
            <a:t>192</a:t>
          </a:r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0.10046</cdr:x>
      <cdr:y>0.13029</cdr:y>
    </cdr:from>
    <cdr:to>
      <cdr:x>0.20058</cdr:x>
      <cdr:y>0.18471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17506" y="729687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₹ 165</a:t>
          </a:r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0.18237</cdr:x>
      <cdr:y>0.0311</cdr:y>
    </cdr:from>
    <cdr:to>
      <cdr:x>0.24912</cdr:x>
      <cdr:y>0.06329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665668" y="174153"/>
          <a:ext cx="609600" cy="180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₹ 157</a:t>
          </a:r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0.14066</cdr:x>
      <cdr:y>0.08397</cdr:y>
    </cdr:from>
    <cdr:to>
      <cdr:x>0.24078</cdr:x>
      <cdr:y>0.13839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284668" y="47026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₹ 160</a:t>
          </a:r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0.27567</cdr:x>
      <cdr:y>0</cdr:y>
    </cdr:from>
    <cdr:to>
      <cdr:x>0.34242</cdr:x>
      <cdr:y>0.03219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517775" y="-1055404"/>
          <a:ext cx="609600" cy="180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₹ 123</a:t>
          </a:r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0.33746</cdr:x>
      <cdr:y>0.00891</cdr:y>
    </cdr:from>
    <cdr:to>
      <cdr:x>0.40421</cdr:x>
      <cdr:y>0.0411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082119" y="49891"/>
          <a:ext cx="609600" cy="180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₹ 123</a:t>
          </a:r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0.40739</cdr:x>
      <cdr:y>0.01242</cdr:y>
    </cdr:from>
    <cdr:to>
      <cdr:x>0.48844</cdr:x>
      <cdr:y>0.03759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3720793" y="69562"/>
          <a:ext cx="740274" cy="140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₹ 121</a:t>
          </a:r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0.55815</cdr:x>
      <cdr:y>0.00709</cdr:y>
    </cdr:from>
    <cdr:to>
      <cdr:x>0.63921</cdr:x>
      <cdr:y>0.03225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5097759" y="39690"/>
          <a:ext cx="740274" cy="140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₹ 36</a:t>
          </a:r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0.63265</cdr:x>
      <cdr:y>0.07271</cdr:y>
    </cdr:from>
    <cdr:to>
      <cdr:x>0.71371</cdr:x>
      <cdr:y>0.09788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5778193" y="407217"/>
          <a:ext cx="740274" cy="140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₹ 19</a:t>
          </a:r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0.60178</cdr:x>
      <cdr:y>0.15289</cdr:y>
    </cdr:from>
    <cdr:to>
      <cdr:x>0.68284</cdr:x>
      <cdr:y>0.17806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5496256" y="856294"/>
          <a:ext cx="740274" cy="140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₹ 18</a:t>
          </a:r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0.18212</cdr:x>
      <cdr:y>0.06357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0" y="0"/>
          <a:ext cx="1663393" cy="35604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(Amt. in </a:t>
          </a:r>
          <a:r>
            <a:rPr lang="en-US" sz="1800" b="1" dirty="0" smtClean="0">
              <a:latin typeface="Calibri"/>
            </a:rPr>
            <a:t>₹</a:t>
          </a:r>
          <a:r>
            <a:rPr lang="en-US" sz="1800" b="1" dirty="0" smtClean="0"/>
            <a:t>Crore)</a:t>
          </a:r>
          <a:endParaRPr lang="en-US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0.26667</cdr:x>
      <cdr:y>0.0153</cdr:y>
    </cdr:from>
    <cdr:to>
      <cdr:x>0.36667</cdr:x>
      <cdr:y>0.17739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8400" y="863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0.25</cdr:x>
      <cdr:y>0</cdr:y>
    </cdr:from>
    <cdr:to>
      <cdr:x>0.39132</cdr:x>
      <cdr:y>0.06753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6000" y="0"/>
          <a:ext cx="1292230" cy="38097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bg1"/>
              </a:solidFill>
            </a:rPr>
            <a:t>Total - 226</a:t>
          </a:r>
          <a:endParaRPr 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</cdr:x>
      <cdr:y>0.01064</cdr:y>
    </cdr:from>
    <cdr:to>
      <cdr:x>0.85</cdr:x>
      <cdr:y>0.08235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400800" y="60026"/>
          <a:ext cx="1371600" cy="40454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Total - </a:t>
          </a:r>
          <a:r>
            <a:rPr lang="en-US" sz="2400" dirty="0" smtClean="0"/>
            <a:t>7108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78A40F0-23AD-461B-8440-F8BF6B81CF49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EEC1A7E-138C-48DA-9B6B-A7918D4B6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27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E9B584B2-FDA6-48B3-80FF-B01D4E8C8137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126AE68-1B7B-4328-ACBD-28BC6EDF2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4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&amp; Bottom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6AE68-1B7B-4328-ACBD-28BC6EDF22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3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B7E-7234-43FF-88C7-8834903E1B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CFF-EF12-46D4-B56E-4635D157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0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B7E-7234-43FF-88C7-8834903E1B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CFF-EF12-46D4-B56E-4635D157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6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B7E-7234-43FF-88C7-8834903E1B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CFF-EF12-46D4-B56E-4635D157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0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B7E-7234-43FF-88C7-8834903E1B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CFF-EF12-46D4-B56E-4635D157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3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B7E-7234-43FF-88C7-8834903E1B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CFF-EF12-46D4-B56E-4635D157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5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B7E-7234-43FF-88C7-8834903E1B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CFF-EF12-46D4-B56E-4635D157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8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B7E-7234-43FF-88C7-8834903E1B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CFF-EF12-46D4-B56E-4635D157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9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B7E-7234-43FF-88C7-8834903E1B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CFF-EF12-46D4-B56E-4635D157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8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B7E-7234-43FF-88C7-8834903E1B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CFF-EF12-46D4-B56E-4635D157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B7E-7234-43FF-88C7-8834903E1B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CFF-EF12-46D4-B56E-4635D157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B7E-7234-43FF-88C7-8834903E1B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5CFF-EF12-46D4-B56E-4635D157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5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8AB7E-7234-43FF-88C7-8834903E1B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C5CFF-EF12-46D4-B56E-4635D157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3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itsgroup.com/sites/default/files/schema_dd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25400"/>
            <a:ext cx="8610600" cy="6858000"/>
          </a:xfrm>
          <a:prstGeom prst="roundRect">
            <a:avLst>
              <a:gd name="adj" fmla="val 8594"/>
            </a:avLst>
          </a:prstGeom>
          <a:solidFill>
            <a:srgbClr val="92D05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 rot="5400000">
            <a:off x="5067301" y="2781301"/>
            <a:ext cx="6857998" cy="1295400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5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snapshot </a:t>
            </a:r>
            <a:r>
              <a:rPr lang="en-US" sz="5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sz="59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csr</a:t>
            </a:r>
            <a:r>
              <a:rPr lang="en-US" sz="5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9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spenT</a:t>
            </a:r>
            <a:r>
              <a:rPr lang="en-US" sz="5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7334 COMPANIES IN</a:t>
            </a:r>
            <a:r>
              <a:rPr lang="en-US" sz="59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900" baseline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</a:t>
            </a:r>
            <a:r>
              <a:rPr lang="en-US" sz="59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9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09600"/>
            <a:ext cx="166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0070C0"/>
                </a:solidFill>
              </a:rPr>
              <a:t>www.taxguru.in</a:t>
            </a:r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693895"/>
            <a:ext cx="8546176" cy="16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6026"/>
            <a:ext cx="6248400" cy="54353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>
                <a:solidFill>
                  <a:schemeClr val="bg1"/>
                </a:solidFill>
              </a:rPr>
              <a:t>PSUs Vs Non-PSUs Performance </a:t>
            </a:r>
            <a:r>
              <a:rPr lang="en-US" sz="1800" dirty="0" smtClean="0">
                <a:solidFill>
                  <a:schemeClr val="bg1"/>
                </a:solidFill>
              </a:rPr>
              <a:t>(No. of </a:t>
            </a:r>
            <a:r>
              <a:rPr lang="en-US" sz="1800" dirty="0" err="1" smtClean="0">
                <a:solidFill>
                  <a:schemeClr val="bg1"/>
                </a:solidFill>
              </a:rPr>
              <a:t>Co.s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350474"/>
              </p:ext>
            </p:extLst>
          </p:nvPr>
        </p:nvGraphicFramePr>
        <p:xfrm>
          <a:off x="0" y="1059426"/>
          <a:ext cx="9144000" cy="564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http://www.itsgroup.com/sites/default/files/schema_dd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52883"/>
            <a:ext cx="685799" cy="605116"/>
          </a:xfrm>
          <a:prstGeom prst="roundRect">
            <a:avLst>
              <a:gd name="adj" fmla="val 8594"/>
            </a:avLst>
          </a:prstGeom>
          <a:solidFill>
            <a:srgbClr val="92D05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97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8" y="6699727"/>
            <a:ext cx="8242417" cy="15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32" y="514290"/>
            <a:ext cx="6085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Development Sector wise spend of PSU and </a:t>
            </a:r>
            <a:r>
              <a:rPr lang="en-US" sz="2000" dirty="0">
                <a:solidFill>
                  <a:schemeClr val="bg1"/>
                </a:solidFill>
              </a:rPr>
              <a:t>Non-PSU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562806821"/>
              </p:ext>
            </p:extLst>
          </p:nvPr>
        </p:nvGraphicFramePr>
        <p:xfrm>
          <a:off x="10732" y="1087580"/>
          <a:ext cx="9133268" cy="5612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http://www.itsgroup.com/sites/default/files/schema_dd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4859"/>
            <a:ext cx="989558" cy="873139"/>
          </a:xfrm>
          <a:prstGeom prst="roundRect">
            <a:avLst>
              <a:gd name="adj" fmla="val 8594"/>
            </a:avLst>
          </a:prstGeom>
          <a:solidFill>
            <a:srgbClr val="92D05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49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18" y="6703519"/>
            <a:ext cx="8044957" cy="15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2484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Top reasons for underspend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itsgroup.com/sites/default/files/schema_dd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630"/>
            <a:ext cx="1187018" cy="1047369"/>
          </a:xfrm>
          <a:prstGeom prst="roundRect">
            <a:avLst>
              <a:gd name="adj" fmla="val 8594"/>
            </a:avLst>
          </a:prstGeom>
          <a:solidFill>
            <a:srgbClr val="92D05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940510"/>
              </p:ext>
            </p:extLst>
          </p:nvPr>
        </p:nvGraphicFramePr>
        <p:xfrm>
          <a:off x="0" y="1059426"/>
          <a:ext cx="9144000" cy="564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00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18" y="6703519"/>
            <a:ext cx="8044957" cy="15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248400" cy="9445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Reasons given for Zero Spend on CSR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itsgroup.com/sites/default/files/schema_dd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630"/>
            <a:ext cx="1187018" cy="1047369"/>
          </a:xfrm>
          <a:prstGeom prst="roundRect">
            <a:avLst>
              <a:gd name="adj" fmla="val 8594"/>
            </a:avLst>
          </a:prstGeom>
          <a:solidFill>
            <a:srgbClr val="92D05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291963"/>
              </p:ext>
            </p:extLst>
          </p:nvPr>
        </p:nvGraphicFramePr>
        <p:xfrm>
          <a:off x="0" y="1029097"/>
          <a:ext cx="9144000" cy="580834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9144000"/>
              </a:tblGrid>
              <a:tr h="24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Financial </a:t>
                      </a:r>
                      <a:r>
                        <a:rPr lang="en-US" sz="1600" u="none" strike="noStrike" dirty="0" smtClean="0">
                          <a:effectLst/>
                        </a:rPr>
                        <a:t>restructuring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Incurred loss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CSR data not found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Non finalization of CSR areas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Company </a:t>
                      </a:r>
                      <a:r>
                        <a:rPr lang="en-US" sz="1600" u="none" strike="noStrike" dirty="0">
                          <a:effectLst/>
                        </a:rPr>
                        <a:t>is not required to constitute CSR committee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Board approval </a:t>
                      </a:r>
                      <a:r>
                        <a:rPr lang="en-US" sz="1600" u="none" strike="noStrike" dirty="0" smtClean="0">
                          <a:effectLst/>
                        </a:rPr>
                        <a:t>for projects delayed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Technical and Procedural difficulty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Many projects were in conceptualization stage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CSR Policy formulation is under process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Location of projects could not be finalized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7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Company were primarily focused on creating suitable organizational capacity to identify and undertake appropriate CSR programs/projects.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Necessary documents could not be executed to release the amount on </a:t>
                      </a:r>
                      <a:r>
                        <a:rPr lang="en-US" sz="1600" u="none" strike="noStrike" dirty="0" smtClean="0">
                          <a:effectLst/>
                        </a:rPr>
                        <a:t>CSR </a:t>
                      </a:r>
                      <a:r>
                        <a:rPr lang="en-US" sz="1600" u="none" strike="noStrike" dirty="0">
                          <a:effectLst/>
                        </a:rPr>
                        <a:t>activities.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Not formed CSR Committee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Very less resources to execute CSR activities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Projects were approved by CSR committee at the end of financial year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Lack of Clarity on CSR issues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Status of the company doesn't </a:t>
                      </a:r>
                      <a:r>
                        <a:rPr lang="en-US" sz="1600" u="none" strike="noStrike" dirty="0" smtClean="0">
                          <a:effectLst/>
                        </a:rPr>
                        <a:t>gel </a:t>
                      </a:r>
                      <a:r>
                        <a:rPr lang="en-US" sz="1600" u="none" strike="noStrike" dirty="0">
                          <a:effectLst/>
                        </a:rPr>
                        <a:t>with the concept of CSR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Negative </a:t>
                      </a:r>
                      <a:r>
                        <a:rPr lang="en-US" sz="1600" u="none" strike="noStrike" dirty="0">
                          <a:effectLst/>
                        </a:rPr>
                        <a:t>impact in the sugar sector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Companies </a:t>
                      </a:r>
                      <a:r>
                        <a:rPr lang="en-US" sz="1600" u="none" strike="noStrike" dirty="0">
                          <a:effectLst/>
                        </a:rPr>
                        <a:t>Cash Flow doesn't permit CSR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Spending will commence in due </a:t>
                      </a:r>
                      <a:r>
                        <a:rPr lang="en-US" sz="1600" u="none" strike="noStrike" dirty="0" smtClean="0">
                          <a:effectLst/>
                        </a:rPr>
                        <a:t>course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723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The CSR Committee deferred expenditure on CSR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705599"/>
            <a:ext cx="7936575" cy="15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178" y="2362200"/>
            <a:ext cx="6248400" cy="2362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Thanks !!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2" descr="http://www.itsgroup.com/sites/default/files/schema_dd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295400" cy="1143000"/>
          </a:xfrm>
          <a:prstGeom prst="roundRect">
            <a:avLst>
              <a:gd name="adj" fmla="val 8594"/>
            </a:avLst>
          </a:prstGeom>
          <a:solidFill>
            <a:srgbClr val="92D05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02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tsgroup.com/sites/default/files/schema_dd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762000" cy="990600"/>
          </a:xfrm>
          <a:prstGeom prst="roundRect">
            <a:avLst>
              <a:gd name="adj" fmla="val 8594"/>
            </a:avLst>
          </a:prstGeom>
          <a:solidFill>
            <a:srgbClr val="92D05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695357"/>
            <a:ext cx="8469975" cy="16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-381000" y="914399"/>
            <a:ext cx="9906000" cy="58622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</a:rPr>
              <a:t>Out of 10475 eligible companies, 7334 have reported as of 31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st</a:t>
            </a:r>
            <a:r>
              <a:rPr lang="en-US" sz="2800" b="1" dirty="0" smtClean="0">
                <a:solidFill>
                  <a:srgbClr val="002060"/>
                </a:solidFill>
              </a:rPr>
              <a:t> January 2016. Out of these reporting companies only 3139 have done some expenditure on CSR.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</a:rPr>
              <a:t>Out of total prescribed expenditure of  11883 crores by these 3139 companies, 8803 crores have actually been spent. (74%)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</a:rPr>
              <a:t>CSR spent by the top 10 companies is 32% of the total CSR spend in FY 2014-15. (2783 crores)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</a:rPr>
              <a:t>Rest of the 3129 companies have spent ₹ 6020 crores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</a:rPr>
              <a:t>39 companies have spent on CSR despite incurring losses in previous years.</a:t>
            </a: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6248400" cy="4583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Highlights &amp; Lowlights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18" y="6703519"/>
            <a:ext cx="8044957" cy="15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248400" cy="9445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Eligible Vs Actual Spenders on CSR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itsgroup.com/sites/default/files/schema_dd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630"/>
            <a:ext cx="1187018" cy="1047369"/>
          </a:xfrm>
          <a:prstGeom prst="roundRect">
            <a:avLst>
              <a:gd name="adj" fmla="val 8594"/>
            </a:avLst>
          </a:prstGeom>
          <a:solidFill>
            <a:srgbClr val="92D05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295400" y="5966936"/>
            <a:ext cx="784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Source of Data: </a:t>
            </a:r>
            <a:r>
              <a:rPr lang="en-US" sz="1400" i="1" dirty="0" smtClean="0"/>
              <a:t>Director’s Report filed on MCA-21 Portal as on 31</a:t>
            </a:r>
            <a:r>
              <a:rPr lang="en-US" sz="1400" i="1" baseline="30000" dirty="0" smtClean="0"/>
              <a:t>st</a:t>
            </a:r>
            <a:r>
              <a:rPr lang="en-US" sz="1400" i="1" dirty="0" smtClean="0"/>
              <a:t> January 2016</a:t>
            </a:r>
          </a:p>
          <a:p>
            <a:r>
              <a:rPr lang="en-US" sz="1400" b="1" i="1" dirty="0" smtClean="0"/>
              <a:t>Disclaimer: </a:t>
            </a:r>
            <a:r>
              <a:rPr lang="en-US" sz="1400" i="1" dirty="0" smtClean="0"/>
              <a:t>All information, figures and statistics presented here are picked from Director’s report, no modification whatsoever have been done while compiling the data.</a:t>
            </a:r>
            <a:endParaRPr lang="en-US" sz="1400" i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29387665"/>
              </p:ext>
            </p:extLst>
          </p:nvPr>
        </p:nvGraphicFramePr>
        <p:xfrm>
          <a:off x="0" y="1059426"/>
          <a:ext cx="9144000" cy="4751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57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50" y="6701943"/>
            <a:ext cx="8127025" cy="1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621"/>
            <a:ext cx="6248400" cy="9445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Prescribed CSR budget  vs. Spend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027630"/>
              </p:ext>
            </p:extLst>
          </p:nvPr>
        </p:nvGraphicFramePr>
        <p:xfrm>
          <a:off x="5587621" y="2354821"/>
          <a:ext cx="3573439" cy="4347121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514593"/>
                <a:gridCol w="1058846"/>
              </a:tblGrid>
              <a:tr h="1052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Prescribed CSR </a:t>
                      </a:r>
                      <a:r>
                        <a:rPr lang="en-US" sz="1800" dirty="0" smtClean="0">
                          <a:effectLst/>
                        </a:rPr>
                        <a:t>Spend </a:t>
                      </a:r>
                      <a:r>
                        <a:rPr lang="en-US" sz="1800" dirty="0">
                          <a:effectLst/>
                        </a:rPr>
                        <a:t>in FY 2014-15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11883 cr.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0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Actual CSR spent in FY 2014-15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8803 cr. 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3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Actual CSR spent in percentage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74%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Prescribed CSR Spend</a:t>
                      </a:r>
                      <a:r>
                        <a:rPr lang="en-US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No spenders (4195 </a:t>
                      </a:r>
                      <a:r>
                        <a:rPr lang="en-US" sz="1800" b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Co.s</a:t>
                      </a:r>
                      <a:r>
                        <a:rPr lang="en-US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1046 cr.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://www.itsgroup.com/sites/default/files/schema_dd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104950" cy="974956"/>
          </a:xfrm>
          <a:prstGeom prst="roundRect">
            <a:avLst>
              <a:gd name="adj" fmla="val 8594"/>
            </a:avLst>
          </a:prstGeom>
          <a:solidFill>
            <a:srgbClr val="92D05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436830056"/>
              </p:ext>
            </p:extLst>
          </p:nvPr>
        </p:nvGraphicFramePr>
        <p:xfrm>
          <a:off x="0" y="1082880"/>
          <a:ext cx="5562600" cy="5271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2800" y="3455977"/>
            <a:ext cx="1370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(₹ 8803 Cr.)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8926" y="6044625"/>
            <a:ext cx="381027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i="1" dirty="0" smtClean="0"/>
              <a:t># This data pertains to only those 3139 </a:t>
            </a:r>
          </a:p>
          <a:p>
            <a:r>
              <a:rPr lang="en-US" sz="1600" i="1" dirty="0" smtClean="0"/>
              <a:t>Companies  who have positive spent on CSR</a:t>
            </a:r>
            <a:endParaRPr lang="en-US" sz="1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3581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0" y="6702283"/>
            <a:ext cx="8109295" cy="15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248400" cy="9445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Top 10 companies by CSR spend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074"/>
            <a:ext cx="9144000" cy="56325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4" name="Picture 2" descr="http://www.itsgroup.com/sites/default/files/schema_dd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122680" cy="990600"/>
          </a:xfrm>
          <a:prstGeom prst="roundRect">
            <a:avLst>
              <a:gd name="adj" fmla="val 8594"/>
            </a:avLst>
          </a:prstGeom>
          <a:solidFill>
            <a:srgbClr val="92D05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09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8" y="6699727"/>
            <a:ext cx="8242417" cy="15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32" y="457727"/>
            <a:ext cx="623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Development Sector wise break up of CSR Spend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8709287"/>
              </p:ext>
            </p:extLst>
          </p:nvPr>
        </p:nvGraphicFramePr>
        <p:xfrm>
          <a:off x="13007" y="1059426"/>
          <a:ext cx="9133268" cy="5600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http://www.itsgroup.com/sites/default/files/schema_dd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4859"/>
            <a:ext cx="989558" cy="873139"/>
          </a:xfrm>
          <a:prstGeom prst="roundRect">
            <a:avLst>
              <a:gd name="adj" fmla="val 8594"/>
            </a:avLst>
          </a:prstGeom>
          <a:solidFill>
            <a:srgbClr val="92D05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73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6" y="6700985"/>
            <a:ext cx="8176950" cy="15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6026"/>
            <a:ext cx="6248400" cy="69317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 of implementation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199"/>
            <a:ext cx="9144000" cy="54863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" name="Picture 2" descr="http://www.itsgroup.com/sites/default/files/schema_dd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27095"/>
            <a:ext cx="1055025" cy="930904"/>
          </a:xfrm>
          <a:prstGeom prst="roundRect">
            <a:avLst>
              <a:gd name="adj" fmla="val 8594"/>
            </a:avLst>
          </a:prstGeom>
          <a:solidFill>
            <a:srgbClr val="92D05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10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6695583"/>
            <a:ext cx="8458199" cy="1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248400" cy="9445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Top and Bottom 5 states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5697417" y="1081561"/>
          <a:ext cx="3440896" cy="2915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7783"/>
                <a:gridCol w="1823113"/>
              </a:tblGrid>
              <a:tr h="601688">
                <a:tc>
                  <a:txBody>
                    <a:bodyPr/>
                    <a:lstStyle/>
                    <a:p>
                      <a:r>
                        <a:rPr lang="en-IN" dirty="0" smtClean="0"/>
                        <a:t>Top Five States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Actual CSR Amt. Spent</a:t>
                      </a:r>
                      <a:r>
                        <a:rPr lang="en-IN" baseline="0" dirty="0" smtClean="0"/>
                        <a:t> (in ₹Crore)</a:t>
                      </a:r>
                      <a:endParaRPr lang="en-IN" dirty="0" smtClean="0"/>
                    </a:p>
                  </a:txBody>
                  <a:tcPr/>
                </a:tc>
              </a:tr>
              <a:tr h="455104">
                <a:tc>
                  <a:txBody>
                    <a:bodyPr/>
                    <a:lstStyle/>
                    <a:p>
                      <a:r>
                        <a:rPr lang="en-IN" dirty="0" smtClean="0"/>
                        <a:t>Maharashtra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1101.71</a:t>
                      </a:r>
                      <a:endParaRPr lang="en-IN" dirty="0"/>
                    </a:p>
                  </a:txBody>
                  <a:tcPr/>
                </a:tc>
              </a:tr>
              <a:tr h="455104">
                <a:tc>
                  <a:txBody>
                    <a:bodyPr/>
                    <a:lstStyle/>
                    <a:p>
                      <a:r>
                        <a:rPr lang="en-IN" dirty="0" smtClean="0"/>
                        <a:t>Tamil Nadu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446.98</a:t>
                      </a:r>
                    </a:p>
                  </a:txBody>
                  <a:tcPr/>
                </a:tc>
              </a:tr>
              <a:tr h="455104">
                <a:tc>
                  <a:txBody>
                    <a:bodyPr/>
                    <a:lstStyle/>
                    <a:p>
                      <a:r>
                        <a:rPr lang="en-IN" dirty="0" smtClean="0"/>
                        <a:t>Karnataka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363.05</a:t>
                      </a:r>
                      <a:endParaRPr lang="en-IN" dirty="0"/>
                    </a:p>
                  </a:txBody>
                  <a:tcPr/>
                </a:tc>
              </a:tr>
              <a:tr h="455104">
                <a:tc>
                  <a:txBody>
                    <a:bodyPr/>
                    <a:lstStyle/>
                    <a:p>
                      <a:r>
                        <a:rPr lang="en-IN" dirty="0" smtClean="0"/>
                        <a:t>Gujarat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291.65</a:t>
                      </a:r>
                      <a:endParaRPr lang="en-IN" dirty="0"/>
                    </a:p>
                  </a:txBody>
                  <a:tcPr/>
                </a:tc>
              </a:tr>
              <a:tr h="455104">
                <a:tc>
                  <a:txBody>
                    <a:bodyPr/>
                    <a:lstStyle/>
                    <a:p>
                      <a:r>
                        <a:rPr lang="en-IN" dirty="0" smtClean="0"/>
                        <a:t>Chhattisgarh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275.37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Content Placeholder 5"/>
          <p:cNvGraphicFramePr>
            <a:graphicFrameLocks/>
          </p:cNvGraphicFramePr>
          <p:nvPr>
            <p:extLst/>
          </p:nvPr>
        </p:nvGraphicFramePr>
        <p:xfrm>
          <a:off x="5697416" y="3980903"/>
          <a:ext cx="3440898" cy="2714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7784"/>
                <a:gridCol w="1823114"/>
              </a:tblGrid>
              <a:tr h="703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Bottom Five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Actual CSR Amt. Spent</a:t>
                      </a:r>
                      <a:r>
                        <a:rPr lang="en-IN" baseline="0" dirty="0" smtClean="0"/>
                        <a:t> (in ₹Crore)</a:t>
                      </a:r>
                      <a:endParaRPr lang="en-IN" dirty="0" smtClean="0"/>
                    </a:p>
                  </a:txBody>
                  <a:tcPr/>
                </a:tc>
              </a:tr>
              <a:tr h="402175">
                <a:tc>
                  <a:txBody>
                    <a:bodyPr/>
                    <a:lstStyle/>
                    <a:p>
                      <a:r>
                        <a:rPr lang="en-IN" dirty="0" smtClean="0"/>
                        <a:t>Lakshadweep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0.59</a:t>
                      </a:r>
                      <a:endParaRPr lang="en-IN" dirty="0"/>
                    </a:p>
                  </a:txBody>
                  <a:tcPr/>
                </a:tc>
              </a:tr>
              <a:tr h="402175">
                <a:tc>
                  <a:txBody>
                    <a:bodyPr/>
                    <a:lstStyle/>
                    <a:p>
                      <a:r>
                        <a:rPr lang="en-IN" dirty="0" smtClean="0"/>
                        <a:t>Sikkim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0.41</a:t>
                      </a:r>
                      <a:endParaRPr lang="en-IN" dirty="0"/>
                    </a:p>
                  </a:txBody>
                  <a:tcPr/>
                </a:tc>
              </a:tr>
              <a:tr h="402175">
                <a:tc>
                  <a:txBody>
                    <a:bodyPr/>
                    <a:lstStyle/>
                    <a:p>
                      <a:r>
                        <a:rPr lang="en-IN" dirty="0" smtClean="0"/>
                        <a:t>Tripura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0.34</a:t>
                      </a:r>
                      <a:endParaRPr lang="en-IN" dirty="0"/>
                    </a:p>
                  </a:txBody>
                  <a:tcPr/>
                </a:tc>
              </a:tr>
              <a:tr h="402175">
                <a:tc>
                  <a:txBody>
                    <a:bodyPr/>
                    <a:lstStyle/>
                    <a:p>
                      <a:r>
                        <a:rPr lang="en-IN" dirty="0" smtClean="0"/>
                        <a:t>Mizoram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0.16</a:t>
                      </a:r>
                      <a:endParaRPr lang="en-IN" dirty="0"/>
                    </a:p>
                  </a:txBody>
                  <a:tcPr/>
                </a:tc>
              </a:tr>
              <a:tr h="402175">
                <a:tc>
                  <a:txBody>
                    <a:bodyPr/>
                    <a:lstStyle/>
                    <a:p>
                      <a:r>
                        <a:rPr lang="en-IN" dirty="0" smtClean="0"/>
                        <a:t>Nagaland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0.08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9426"/>
            <a:ext cx="5697416" cy="5640547"/>
          </a:xfrm>
          <a:prstGeom prst="rect">
            <a:avLst/>
          </a:prstGeom>
        </p:spPr>
      </p:pic>
      <p:pic>
        <p:nvPicPr>
          <p:cNvPr id="4" name="Picture 2" descr="http://www.itsgroup.com/sites/default/files/schema_dd_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72199"/>
            <a:ext cx="685800" cy="685800"/>
          </a:xfrm>
          <a:prstGeom prst="roundRect">
            <a:avLst>
              <a:gd name="adj" fmla="val 8594"/>
            </a:avLst>
          </a:prstGeom>
          <a:solidFill>
            <a:srgbClr val="92D05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86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29" y="1057837"/>
            <a:ext cx="4267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648200" cy="570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26026"/>
            <a:ext cx="6248400" cy="54353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>
                <a:solidFill>
                  <a:schemeClr val="bg1"/>
                </a:solidFill>
              </a:rPr>
              <a:t>PSUs Vs Non-PSUs Performance </a:t>
            </a:r>
            <a:r>
              <a:rPr lang="en-US" sz="1800" dirty="0" smtClean="0">
                <a:solidFill>
                  <a:schemeClr val="bg1"/>
                </a:solidFill>
              </a:rPr>
              <a:t>(No. of </a:t>
            </a:r>
            <a:r>
              <a:rPr lang="en-US" sz="1800" dirty="0" err="1" smtClean="0">
                <a:solidFill>
                  <a:schemeClr val="bg1"/>
                </a:solidFill>
              </a:rPr>
              <a:t>Co.s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28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572</Words>
  <Application>Microsoft Office PowerPoint</Application>
  <PresentationFormat>On-screen Show (4:3)</PresentationFormat>
  <Paragraphs>125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Highlights &amp; Lowlights</vt:lpstr>
      <vt:lpstr>Eligible Vs Actual Spenders on CSR</vt:lpstr>
      <vt:lpstr>Prescribed CSR budget  vs. Spend</vt:lpstr>
      <vt:lpstr>Top 10 companies by CSR spend</vt:lpstr>
      <vt:lpstr>PowerPoint Presentation</vt:lpstr>
      <vt:lpstr>Mode of implementation</vt:lpstr>
      <vt:lpstr>Top and Bottom 5 states</vt:lpstr>
      <vt:lpstr>PSUs Vs Non-PSUs Performance (No. of Co.s)</vt:lpstr>
      <vt:lpstr>PSUs Vs Non-PSUs Performance (No. of Co.s)</vt:lpstr>
      <vt:lpstr>PowerPoint Presentation</vt:lpstr>
      <vt:lpstr>Top reasons for underspend</vt:lpstr>
      <vt:lpstr>Reasons given for Zero Spend on CSR</vt:lpstr>
      <vt:lpstr>Thanks 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sandeep kanoi</cp:lastModifiedBy>
  <cp:revision>225</cp:revision>
  <cp:lastPrinted>2016-11-09T12:42:26Z</cp:lastPrinted>
  <dcterms:created xsi:type="dcterms:W3CDTF">2016-06-18T08:01:52Z</dcterms:created>
  <dcterms:modified xsi:type="dcterms:W3CDTF">2016-11-17T04:08:09Z</dcterms:modified>
</cp:coreProperties>
</file>