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75" r:id="rId4"/>
    <p:sldId id="259" r:id="rId5"/>
    <p:sldId id="260" r:id="rId6"/>
    <p:sldId id="261" r:id="rId7"/>
    <p:sldId id="262" r:id="rId8"/>
    <p:sldId id="283" r:id="rId9"/>
    <p:sldId id="277" r:id="rId10"/>
    <p:sldId id="264" r:id="rId11"/>
    <p:sldId id="265" r:id="rId12"/>
    <p:sldId id="276" r:id="rId13"/>
    <p:sldId id="266" r:id="rId14"/>
    <p:sldId id="286" r:id="rId15"/>
    <p:sldId id="267" r:id="rId16"/>
    <p:sldId id="278" r:id="rId17"/>
    <p:sldId id="270" r:id="rId18"/>
    <p:sldId id="271" r:id="rId19"/>
    <p:sldId id="279" r:id="rId20"/>
    <p:sldId id="280" r:id="rId21"/>
    <p:sldId id="281" r:id="rId22"/>
    <p:sldId id="284" r:id="rId23"/>
    <p:sldId id="287" r:id="rId24"/>
    <p:sldId id="288" r:id="rId25"/>
    <p:sldId id="289" r:id="rId26"/>
    <p:sldId id="290"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3" autoAdjust="0"/>
    <p:restoredTop sz="64516" autoAdjust="0"/>
  </p:normalViewPr>
  <p:slideViewPr>
    <p:cSldViewPr>
      <p:cViewPr varScale="1">
        <p:scale>
          <a:sx n="75" d="100"/>
          <a:sy n="75" d="100"/>
        </p:scale>
        <p:origin x="-14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C95D34-71F6-46AC-88D7-FF8C2753067A}" type="datetimeFigureOut">
              <a:rPr lang="en-US" smtClean="0"/>
              <a:pPr/>
              <a:t>7/13/2014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57734-D0CE-447F-B6B2-793AAC9458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257734-D0CE-447F-B6B2-793AAC9458B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kaca.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384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smtClean="0">
                <a:ln w="11430"/>
                <a:solidFill>
                  <a:schemeClr val="accent6">
                    <a:lumMod val="50000"/>
                  </a:schemeClr>
                </a:solidFill>
                <a:effectLst>
                  <a:outerShdw blurRad="76200" dist="50800" dir="5400000" algn="tl" rotWithShape="0">
                    <a:srgbClr val="000000">
                      <a:alpha val="65000"/>
                    </a:srgbClr>
                  </a:outerShdw>
                </a:effectLst>
              </a:rPr>
              <a:t>Budget -2014</a:t>
            </a:r>
            <a:br>
              <a:rPr lang="en-US" sz="6000" b="1" spc="50" dirty="0" smtClean="0">
                <a:ln w="11430"/>
                <a:solidFill>
                  <a:schemeClr val="accent6">
                    <a:lumMod val="50000"/>
                  </a:schemeClr>
                </a:solidFill>
                <a:effectLst>
                  <a:outerShdw blurRad="76200" dist="50800" dir="5400000" algn="tl" rotWithShape="0">
                    <a:srgbClr val="000000">
                      <a:alpha val="65000"/>
                    </a:srgbClr>
                  </a:outerShdw>
                </a:effectLst>
              </a:rPr>
            </a:br>
            <a:r>
              <a:rPr lang="en-US" sz="6000" b="1" spc="50" dirty="0" smtClean="0">
                <a:ln w="11430"/>
                <a:solidFill>
                  <a:schemeClr val="accent6">
                    <a:lumMod val="50000"/>
                  </a:schemeClr>
                </a:solidFill>
                <a:effectLst>
                  <a:outerShdw blurRad="76200" dist="50800" dir="5400000" algn="tl" rotWithShape="0">
                    <a:srgbClr val="000000">
                      <a:alpha val="65000"/>
                    </a:srgbClr>
                  </a:outerShdw>
                </a:effectLst>
              </a:rPr>
              <a:t>Highlights of Service Tax</a:t>
            </a:r>
            <a:endParaRPr lang="en-US" sz="6000" b="1" spc="50" dirty="0">
              <a:ln w="11430"/>
              <a:solidFill>
                <a:schemeClr val="accent6">
                  <a:lumMod val="50000"/>
                </a:schemeClr>
              </a:solidFill>
              <a:effectLst>
                <a:outerShdw blurRad="76200" dist="50800" dir="5400000" algn="tl" rotWithShape="0">
                  <a:srgbClr val="000000">
                    <a:alpha val="65000"/>
                  </a:srgbClr>
                </a:outerShdw>
              </a:effectLst>
            </a:endParaRPr>
          </a:p>
        </p:txBody>
      </p:sp>
      <p:sp>
        <p:nvSpPr>
          <p:cNvPr id="3" name="Rounded Rectangle 2"/>
          <p:cNvSpPr/>
          <p:nvPr/>
        </p:nvSpPr>
        <p:spPr>
          <a:xfrm>
            <a:off x="2209800" y="4724400"/>
            <a:ext cx="4648200" cy="15240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smtClean="0"/>
              <a:t>Sanjeev Kavish and Associates</a:t>
            </a:r>
            <a:endParaRPr lang="en-IN" sz="2400" dirty="0"/>
          </a:p>
        </p:txBody>
      </p:sp>
      <p:sp>
        <p:nvSpPr>
          <p:cNvPr id="4" name="TextBox 3"/>
          <p:cNvSpPr txBox="1"/>
          <p:nvPr/>
        </p:nvSpPr>
        <p:spPr>
          <a:xfrm>
            <a:off x="6553200" y="5486400"/>
            <a:ext cx="184731" cy="369332"/>
          </a:xfrm>
          <a:prstGeom prst="rect">
            <a:avLst/>
          </a:prstGeom>
          <a:noFill/>
        </p:spPr>
        <p:txBody>
          <a:bodyPr wrap="none" rtlCol="0">
            <a:spAutoFit/>
          </a:bodyPr>
          <a:lstStyle/>
          <a:p>
            <a:endParaRPr lang="en-IN" dirty="0"/>
          </a:p>
        </p:txBody>
      </p:sp>
      <p:sp>
        <p:nvSpPr>
          <p:cNvPr id="5" name="TextBox 4"/>
          <p:cNvSpPr txBox="1"/>
          <p:nvPr/>
        </p:nvSpPr>
        <p:spPr>
          <a:xfrm>
            <a:off x="2971800" y="5105400"/>
            <a:ext cx="3052182" cy="400110"/>
          </a:xfrm>
          <a:prstGeom prst="rect">
            <a:avLst/>
          </a:prstGeom>
          <a:noFill/>
        </p:spPr>
        <p:txBody>
          <a:bodyPr wrap="square" rtlCol="0">
            <a:spAutoFit/>
          </a:bodyPr>
          <a:lstStyle/>
          <a:p>
            <a:r>
              <a:rPr lang="en-US" sz="2000" dirty="0" smtClean="0">
                <a:solidFill>
                  <a:schemeClr val="bg1"/>
                </a:solidFill>
              </a:rPr>
              <a:t>Chartered Accountants</a:t>
            </a:r>
            <a:endParaRPr lang="en-IN" sz="2000" dirty="0">
              <a:solidFill>
                <a:schemeClr val="bg1"/>
              </a:solidFill>
            </a:endParaRPr>
          </a:p>
        </p:txBody>
      </p:sp>
      <p:sp>
        <p:nvSpPr>
          <p:cNvPr id="6" name="TextBox 5"/>
          <p:cNvSpPr txBox="1"/>
          <p:nvPr/>
        </p:nvSpPr>
        <p:spPr>
          <a:xfrm>
            <a:off x="2667000" y="5410200"/>
            <a:ext cx="4076180" cy="584775"/>
          </a:xfrm>
          <a:prstGeom prst="rect">
            <a:avLst/>
          </a:prstGeom>
          <a:solidFill>
            <a:schemeClr val="accent3">
              <a:lumMod val="60000"/>
              <a:lumOff val="40000"/>
            </a:schemeClr>
          </a:solidFill>
        </p:spPr>
        <p:txBody>
          <a:bodyPr wrap="none" rtlCol="0">
            <a:spAutoFit/>
          </a:bodyPr>
          <a:lstStyle/>
          <a:p>
            <a:r>
              <a:rPr lang="en-US" sz="1600" dirty="0" smtClean="0">
                <a:solidFill>
                  <a:schemeClr val="accent3">
                    <a:lumMod val="50000"/>
                  </a:schemeClr>
                </a:solidFill>
              </a:rPr>
              <a:t>1011, Sector-15-II, Gurgaon. Haryana.  </a:t>
            </a:r>
          </a:p>
          <a:p>
            <a:r>
              <a:rPr lang="en-US" sz="1600" dirty="0" smtClean="0">
                <a:solidFill>
                  <a:schemeClr val="accent3">
                    <a:lumMod val="50000"/>
                  </a:schemeClr>
                </a:solidFill>
                <a:hlinkClick r:id="rId2"/>
              </a:rPr>
              <a:t>www.skaca.in</a:t>
            </a:r>
            <a:r>
              <a:rPr lang="en-US" sz="1600" dirty="0" smtClean="0">
                <a:solidFill>
                  <a:schemeClr val="accent3">
                    <a:lumMod val="50000"/>
                  </a:schemeClr>
                </a:solidFill>
              </a:rPr>
              <a:t>. email: sanjeev singhal@skaca.in</a:t>
            </a:r>
            <a:endParaRPr lang="en-IN" sz="1600"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buNone/>
            </a:pPr>
            <a:r>
              <a:rPr lang="en-US" dirty="0" smtClean="0"/>
              <a:t>           </a:t>
            </a:r>
          </a:p>
          <a:p>
            <a:endParaRPr lang="en-US" u="sng" dirty="0" smtClean="0">
              <a:solidFill>
                <a:srgbClr val="00B050"/>
              </a:solidFill>
            </a:endParaRPr>
          </a:p>
          <a:p>
            <a:endParaRPr lang="en-US" b="1" u="sng" dirty="0">
              <a:solidFill>
                <a:srgbClr val="00B050"/>
              </a:solidFill>
            </a:endParaRPr>
          </a:p>
        </p:txBody>
      </p:sp>
      <p:sp>
        <p:nvSpPr>
          <p:cNvPr id="4" name="Rounded Rectangle 3"/>
          <p:cNvSpPr/>
          <p:nvPr/>
        </p:nvSpPr>
        <p:spPr>
          <a:xfrm>
            <a:off x="60960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1143000" y="1828800"/>
          <a:ext cx="7010400" cy="3810000"/>
        </p:xfrm>
        <a:graphic>
          <a:graphicData uri="http://schemas.openxmlformats.org/drawingml/2006/table">
            <a:tbl>
              <a:tblPr firstRow="1" bandRow="1">
                <a:tableStyleId>{5C22544A-7EE6-4342-B048-85BDC9FD1C3A}</a:tableStyleId>
              </a:tblPr>
              <a:tblGrid>
                <a:gridCol w="3505200"/>
                <a:gridCol w="3505200"/>
              </a:tblGrid>
              <a:tr h="779511">
                <a:tc>
                  <a:txBody>
                    <a:bodyPr/>
                    <a:lstStyle/>
                    <a:p>
                      <a:r>
                        <a:rPr lang="en-US" sz="2000" dirty="0" smtClean="0"/>
                        <a:t>        Extent Of Delay</a:t>
                      </a:r>
                      <a:endParaRPr lang="en-US" sz="2000" dirty="0"/>
                    </a:p>
                  </a:txBody>
                  <a:tcPr/>
                </a:tc>
                <a:tc>
                  <a:txBody>
                    <a:bodyPr/>
                    <a:lstStyle/>
                    <a:p>
                      <a:r>
                        <a:rPr lang="en-IN" sz="2000" b="1" kern="1200" dirty="0" smtClean="0">
                          <a:solidFill>
                            <a:schemeClr val="lt1"/>
                          </a:solidFill>
                          <a:latin typeface="+mn-lt"/>
                          <a:ea typeface="+mn-ea"/>
                          <a:cs typeface="+mn-cs"/>
                        </a:rPr>
                        <a:t>Simple interest rate per annum</a:t>
                      </a:r>
                      <a:endParaRPr lang="en-US" sz="2000" dirty="0"/>
                    </a:p>
                  </a:txBody>
                  <a:tcPr/>
                </a:tc>
              </a:tr>
              <a:tr h="691957">
                <a:tc>
                  <a:txBody>
                    <a:bodyPr/>
                    <a:lstStyle/>
                    <a:p>
                      <a:r>
                        <a:rPr lang="en-IN" sz="1800" kern="1200" dirty="0" smtClean="0">
                          <a:solidFill>
                            <a:schemeClr val="dk1"/>
                          </a:solidFill>
                          <a:latin typeface="+mn-lt"/>
                          <a:ea typeface="+mn-ea"/>
                          <a:cs typeface="+mn-cs"/>
                        </a:rPr>
                        <a:t>Up to six months</a:t>
                      </a:r>
                      <a:endParaRPr lang="en-US" dirty="0"/>
                    </a:p>
                  </a:txBody>
                  <a:tcPr/>
                </a:tc>
                <a:tc>
                  <a:txBody>
                    <a:bodyPr/>
                    <a:lstStyle/>
                    <a:p>
                      <a:r>
                        <a:rPr lang="en-IN" sz="1800" kern="1200" dirty="0" smtClean="0">
                          <a:solidFill>
                            <a:schemeClr val="dk1"/>
                          </a:solidFill>
                          <a:latin typeface="+mn-lt"/>
                          <a:ea typeface="+mn-ea"/>
                          <a:cs typeface="+mn-cs"/>
                        </a:rPr>
                        <a:t>18%</a:t>
                      </a:r>
                      <a:endParaRPr lang="en-US" dirty="0"/>
                    </a:p>
                  </a:txBody>
                  <a:tcPr/>
                </a:tc>
              </a:tr>
              <a:tr h="1016753">
                <a:tc>
                  <a:txBody>
                    <a:bodyPr/>
                    <a:lstStyle/>
                    <a:p>
                      <a:r>
                        <a:rPr lang="en-IN" sz="1800" kern="1200" dirty="0" smtClean="0">
                          <a:solidFill>
                            <a:schemeClr val="dk1"/>
                          </a:solidFill>
                          <a:latin typeface="+mn-lt"/>
                          <a:ea typeface="+mn-ea"/>
                          <a:cs typeface="+mn-cs"/>
                        </a:rPr>
                        <a:t>More than six months &amp; up to one year</a:t>
                      </a:r>
                      <a:endParaRPr lang="en-US" dirty="0"/>
                    </a:p>
                  </a:txBody>
                  <a:tcPr/>
                </a:tc>
                <a:tc>
                  <a:txBody>
                    <a:bodyPr/>
                    <a:lstStyle/>
                    <a:p>
                      <a:r>
                        <a:rPr lang="en-IN" sz="1800" kern="1200" dirty="0" smtClean="0">
                          <a:solidFill>
                            <a:schemeClr val="dk1"/>
                          </a:solidFill>
                          <a:latin typeface="+mn-lt"/>
                          <a:ea typeface="+mn-ea"/>
                          <a:cs typeface="+mn-cs"/>
                        </a:rPr>
                        <a:t>18% for first six months, and 24% for the period of delay beyond six months</a:t>
                      </a:r>
                      <a:endParaRPr lang="en-US" dirty="0"/>
                    </a:p>
                  </a:txBody>
                  <a:tcPr/>
                </a:tc>
              </a:tr>
              <a:tr h="1321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More than one year</a:t>
                      </a:r>
                      <a:endParaRPr lang="en-US" sz="1800" kern="1200" dirty="0" smtClean="0">
                        <a:solidFill>
                          <a:schemeClr val="dk1"/>
                        </a:solidFill>
                        <a:latin typeface="+mn-lt"/>
                        <a:ea typeface="+mn-ea"/>
                        <a:cs typeface="+mn-cs"/>
                      </a:endParaRPr>
                    </a:p>
                    <a:p>
                      <a:endParaRPr lang="en-US" dirty="0"/>
                    </a:p>
                  </a:txBody>
                  <a:tcPr/>
                </a:tc>
                <a:tc>
                  <a:txBody>
                    <a:bodyPr/>
                    <a:lstStyle/>
                    <a:p>
                      <a:r>
                        <a:rPr lang="en-IN" sz="1800" kern="1200" dirty="0" smtClean="0">
                          <a:solidFill>
                            <a:schemeClr val="dk1"/>
                          </a:solidFill>
                          <a:latin typeface="+mn-lt"/>
                          <a:ea typeface="+mn-ea"/>
                          <a:cs typeface="+mn-cs"/>
                        </a:rPr>
                        <a:t>18% for first six months, 24% for second six months, and 30% for the period of delay beyond one year</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a:xfrm>
            <a:off x="304800" y="1219200"/>
            <a:ext cx="8382000" cy="5105400"/>
          </a:xfrm>
        </p:spPr>
        <p:txBody>
          <a:bodyPr>
            <a:normAutofit/>
          </a:bodyPr>
          <a:lstStyle/>
          <a:p>
            <a:pPr marL="514350" indent="-514350" algn="just">
              <a:buAutoNum type="romanLcParenR" startAt="2"/>
            </a:pPr>
            <a:r>
              <a:rPr lang="en-US" sz="2800" b="1" u="sng" dirty="0" smtClean="0">
                <a:solidFill>
                  <a:srgbClr val="00B050"/>
                </a:solidFill>
              </a:rPr>
              <a:t>E –Payment </a:t>
            </a:r>
          </a:p>
          <a:p>
            <a:pPr marL="514350" indent="-514350" algn="just">
              <a:buNone/>
            </a:pPr>
            <a:r>
              <a:rPr lang="en-US" sz="2200" b="1" dirty="0" smtClean="0">
                <a:solidFill>
                  <a:srgbClr val="00B050"/>
                </a:solidFill>
              </a:rPr>
              <a:t>        </a:t>
            </a:r>
            <a:r>
              <a:rPr lang="en-US" sz="2400" dirty="0" smtClean="0"/>
              <a:t>E-payment of service tax is being made mandatory with effect from the </a:t>
            </a:r>
            <a:r>
              <a:rPr lang="en-US" sz="2400" u="sng" dirty="0" smtClean="0">
                <a:solidFill>
                  <a:schemeClr val="accent6">
                    <a:lumMod val="50000"/>
                  </a:schemeClr>
                </a:solidFill>
              </a:rPr>
              <a:t>1st Oct 2014</a:t>
            </a:r>
            <a:r>
              <a:rPr lang="en-US" sz="2400" dirty="0" smtClean="0">
                <a:solidFill>
                  <a:schemeClr val="accent6">
                    <a:lumMod val="50000"/>
                  </a:schemeClr>
                </a:solidFill>
              </a:rPr>
              <a:t>. </a:t>
            </a:r>
            <a:r>
              <a:rPr lang="en-US" sz="2400" dirty="0" smtClean="0"/>
              <a:t>Relaxation from e-payment may be allowed by the Deputy Commissioner/Asst. Commissioner on case to case basis </a:t>
            </a:r>
            <a:r>
              <a:rPr lang="en-US" sz="2400" dirty="0" smtClean="0">
                <a:solidFill>
                  <a:schemeClr val="accent6">
                    <a:lumMod val="50000"/>
                  </a:schemeClr>
                </a:solidFill>
              </a:rPr>
              <a:t>[Notification 09/2014-ST].</a:t>
            </a:r>
          </a:p>
          <a:p>
            <a:pPr marL="514350" indent="-514350">
              <a:buNone/>
            </a:pPr>
            <a:endParaRPr lang="en-US" sz="2200" dirty="0" smtClean="0">
              <a:solidFill>
                <a:schemeClr val="accent6">
                  <a:lumMod val="50000"/>
                </a:schemeClr>
              </a:solidFill>
            </a:endParaRPr>
          </a:p>
          <a:p>
            <a:pPr marL="514350" indent="-514350">
              <a:buNone/>
            </a:pPr>
            <a:endParaRPr lang="en-US" sz="2200" dirty="0" smtClean="0">
              <a:solidFill>
                <a:schemeClr val="accent6">
                  <a:lumMod val="50000"/>
                </a:schemeClr>
              </a:solidFill>
            </a:endParaRPr>
          </a:p>
          <a:p>
            <a:pPr marL="514350" indent="-514350">
              <a:buNone/>
            </a:pPr>
            <a:endParaRPr lang="en-US" sz="2400" b="1" u="sng" dirty="0">
              <a:solidFill>
                <a:srgbClr val="00B050"/>
              </a:solidFill>
            </a:endParaRPr>
          </a:p>
          <a:p>
            <a:endParaRPr lang="en-US" dirty="0"/>
          </a:p>
          <a:p>
            <a:pPr>
              <a:buNone/>
            </a:pPr>
            <a:r>
              <a:rPr lang="en-US" dirty="0" smtClean="0"/>
              <a:t/>
            </a:r>
            <a:br>
              <a:rPr lang="en-US" dirty="0" smtClean="0"/>
            </a:br>
            <a:endParaRPr lang="en-US" b="1" u="sng" dirty="0">
              <a:solidFill>
                <a:srgbClr val="00B050"/>
              </a:solidFill>
            </a:endParaRPr>
          </a:p>
        </p:txBody>
      </p:sp>
      <p:sp>
        <p:nvSpPr>
          <p:cNvPr id="4" name="Rounded Rectangle 3"/>
          <p:cNvSpPr/>
          <p:nvPr/>
        </p:nvSpPr>
        <p:spPr>
          <a:xfrm>
            <a:off x="61722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IN" sz="3600" dirty="0">
              <a:solidFill>
                <a:schemeClr val="accent6">
                  <a:lumMod val="50000"/>
                </a:schemeClr>
              </a:solidFill>
            </a:endParaRPr>
          </a:p>
        </p:txBody>
      </p:sp>
      <p:sp>
        <p:nvSpPr>
          <p:cNvPr id="3" name="Content Placeholder 2"/>
          <p:cNvSpPr>
            <a:spLocks noGrp="1"/>
          </p:cNvSpPr>
          <p:nvPr>
            <p:ph idx="1"/>
          </p:nvPr>
        </p:nvSpPr>
        <p:spPr>
          <a:xfrm>
            <a:off x="381000" y="1676400"/>
            <a:ext cx="8305800" cy="4419600"/>
          </a:xfrm>
        </p:spPr>
        <p:txBody>
          <a:bodyPr>
            <a:normAutofit/>
          </a:bodyPr>
          <a:lstStyle/>
          <a:p>
            <a:pPr algn="just">
              <a:buNone/>
            </a:pPr>
            <a:r>
              <a:rPr lang="en-US" sz="2400" b="1" dirty="0" smtClean="0">
                <a:solidFill>
                  <a:srgbClr val="00B050"/>
                </a:solidFill>
              </a:rPr>
              <a:t>5</a:t>
            </a:r>
            <a:r>
              <a:rPr lang="en-US" sz="2800" b="1" dirty="0" smtClean="0">
                <a:solidFill>
                  <a:srgbClr val="00B050"/>
                </a:solidFill>
              </a:rPr>
              <a:t>)</a:t>
            </a:r>
            <a:r>
              <a:rPr lang="en-US" sz="2800" b="1" dirty="0" smtClean="0"/>
              <a:t> </a:t>
            </a:r>
            <a:r>
              <a:rPr lang="en-US" sz="3000" b="1" u="sng" dirty="0" smtClean="0">
                <a:solidFill>
                  <a:srgbClr val="00B050"/>
                </a:solidFill>
              </a:rPr>
              <a:t>Service Tax Rules: </a:t>
            </a:r>
            <a:r>
              <a:rPr lang="en-US" sz="2400" b="1" u="sng" dirty="0" smtClean="0">
                <a:solidFill>
                  <a:schemeClr val="accent6">
                    <a:lumMod val="50000"/>
                  </a:schemeClr>
                </a:solidFill>
              </a:rPr>
              <a:t>[changes to have immediate effect]:</a:t>
            </a:r>
          </a:p>
          <a:p>
            <a:pPr algn="just">
              <a:buFont typeface="Wingdings" pitchFamily="2" charset="2"/>
              <a:buChar char="Ø"/>
            </a:pPr>
            <a:r>
              <a:rPr lang="en-US" sz="2400" dirty="0" smtClean="0"/>
              <a:t> Service provided by a Director of Company or body corporate to the said company  to be brought under the reverse charge mechanism; service receiver, who is a body corporate will be the person liable to pay service tax.</a:t>
            </a:r>
          </a:p>
          <a:p>
            <a:pPr algn="just">
              <a:buFont typeface="Wingdings" pitchFamily="2" charset="2"/>
              <a:buChar char="Ø"/>
            </a:pPr>
            <a:r>
              <a:rPr lang="en-US" sz="2400" dirty="0" smtClean="0"/>
              <a:t>Services provided by Recovery Agents to Banks, Financial Institutions and NBFC to be brought under the reverse charge mechanism; service receiver will be the person liable reverse charge mechanism; service receiver will be the person liable to pay service tax.  </a:t>
            </a:r>
            <a:r>
              <a:rPr lang="en-US" sz="2400" dirty="0" smtClean="0">
                <a:solidFill>
                  <a:schemeClr val="accent6">
                    <a:lumMod val="50000"/>
                  </a:schemeClr>
                </a:solidFill>
              </a:rPr>
              <a:t>[Notification 9/2014 -ST and 10/2014-ST]</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b="1" u="sng" dirty="0" smtClean="0">
              <a:solidFill>
                <a:schemeClr val="accent6">
                  <a:lumMod val="50000"/>
                </a:schemeClr>
              </a:solidFill>
            </a:endParaRPr>
          </a:p>
          <a:p>
            <a:pPr>
              <a:buNone/>
            </a:pPr>
            <a:endParaRPr lang="en-US" sz="2400" b="1" u="sng" dirty="0" smtClean="0">
              <a:solidFill>
                <a:schemeClr val="accent6">
                  <a:lumMod val="50000"/>
                </a:schemeClr>
              </a:solidFill>
            </a:endParaRPr>
          </a:p>
          <a:p>
            <a:pPr>
              <a:buFont typeface="Wingdings" pitchFamily="2" charset="2"/>
              <a:buChar char="Ø"/>
            </a:pPr>
            <a:endParaRPr lang="en-US" sz="2400" b="1" u="sng" dirty="0" smtClean="0">
              <a:solidFill>
                <a:schemeClr val="accent6">
                  <a:lumMod val="50000"/>
                </a:schemeClr>
              </a:solidFill>
            </a:endParaRPr>
          </a:p>
        </p:txBody>
      </p:sp>
      <p:sp>
        <p:nvSpPr>
          <p:cNvPr id="5" name="Rounded Rectangle 4"/>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b="1"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None/>
            </a:pPr>
            <a:r>
              <a:rPr lang="en-US" sz="2800" b="1" dirty="0" smtClean="0">
                <a:solidFill>
                  <a:srgbClr val="00B050"/>
                </a:solidFill>
              </a:rPr>
              <a:t>6)</a:t>
            </a:r>
            <a:r>
              <a:rPr lang="en-US" sz="2400" b="1" dirty="0" smtClean="0">
                <a:solidFill>
                  <a:srgbClr val="00B050"/>
                </a:solidFill>
              </a:rPr>
              <a:t>(</a:t>
            </a:r>
            <a:r>
              <a:rPr lang="en-US" sz="2400" b="1" dirty="0" err="1" smtClean="0">
                <a:solidFill>
                  <a:srgbClr val="00B050"/>
                </a:solidFill>
              </a:rPr>
              <a:t>i</a:t>
            </a:r>
            <a:r>
              <a:rPr lang="en-US" sz="2400" b="1" dirty="0" smtClean="0">
                <a:solidFill>
                  <a:srgbClr val="00B050"/>
                </a:solidFill>
              </a:rPr>
              <a:t>)</a:t>
            </a:r>
            <a:r>
              <a:rPr lang="en-US" sz="2400" b="1" dirty="0" smtClean="0">
                <a:solidFill>
                  <a:schemeClr val="accent2">
                    <a:lumMod val="75000"/>
                  </a:schemeClr>
                </a:solidFill>
              </a:rPr>
              <a:t> </a:t>
            </a:r>
            <a:r>
              <a:rPr lang="en-US" sz="2800" b="1" u="sng" dirty="0" smtClean="0">
                <a:solidFill>
                  <a:srgbClr val="00B050"/>
                </a:solidFill>
              </a:rPr>
              <a:t>Place of Provision of Services Rules</a:t>
            </a:r>
            <a:r>
              <a:rPr lang="en-US" sz="2400" dirty="0" smtClean="0">
                <a:solidFill>
                  <a:schemeClr val="accent3">
                    <a:lumMod val="50000"/>
                  </a:schemeClr>
                </a:solidFill>
              </a:rPr>
              <a:t>: </a:t>
            </a:r>
            <a:r>
              <a:rPr lang="en-US" sz="2400" dirty="0" smtClean="0">
                <a:solidFill>
                  <a:schemeClr val="accent6">
                    <a:lumMod val="50000"/>
                  </a:schemeClr>
                </a:solidFill>
              </a:rPr>
              <a:t>[changes to take effect from 1st October, 2014].</a:t>
            </a:r>
            <a:endParaRPr lang="en-US" sz="2400" dirty="0">
              <a:solidFill>
                <a:schemeClr val="accent6">
                  <a:lumMod val="50000"/>
                </a:schemeClr>
              </a:solidFill>
            </a:endParaRPr>
          </a:p>
          <a:p>
            <a:pPr algn="just">
              <a:buFont typeface="Wingdings" pitchFamily="2" charset="2"/>
              <a:buChar char="Ø"/>
            </a:pPr>
            <a:r>
              <a:rPr lang="en-US" sz="2400" dirty="0" smtClean="0"/>
              <a:t> Provision for prescribing conditions for determination of place of provision of repair service carried out on temporarily imported goods is being omitted. The second proviso to rule 4(a) is being amended to prescribe that it would suffice for the purpose of exclusion of repair service from applicability of rule 4(a) that the goods imported for repair are exported after repair without being put to any use other than that which is required for such repair. It may please be noted that this exclusion does not apply to goods that arrive in the taxable </a:t>
            </a:r>
          </a:p>
          <a:p>
            <a:pPr>
              <a:buNone/>
            </a:pPr>
            <a:endParaRPr lang="en-US" u="sng" dirty="0" smtClean="0">
              <a:solidFill>
                <a:srgbClr val="00B050"/>
              </a:solidFill>
            </a:endParaRPr>
          </a:p>
          <a:p>
            <a:pPr>
              <a:buFont typeface="Wingdings" pitchFamily="2" charset="2"/>
              <a:buChar char="Ø"/>
            </a:pPr>
            <a:endParaRPr lang="en-US" u="sng" dirty="0">
              <a:solidFill>
                <a:srgbClr val="00B050"/>
              </a:solidFill>
            </a:endParaRPr>
          </a:p>
        </p:txBody>
      </p:sp>
      <p:sp>
        <p:nvSpPr>
          <p:cNvPr id="4" name="Rounded Rectangle 3"/>
          <p:cNvSpPr/>
          <p:nvPr/>
        </p:nvSpPr>
        <p:spPr>
          <a:xfrm>
            <a:off x="61722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400" dirty="0" smtClean="0"/>
              <a:t>territory in the usual course of business and are subject to repair while such goods remain in the taxable territory, e.g., any repair provided in the taxable territory to containers arriving in India in the course of international trade in goods will be governed by rule 4</a:t>
            </a:r>
          </a:p>
          <a:p>
            <a:pPr algn="just">
              <a:buFont typeface="Wingdings" pitchFamily="2" charset="2"/>
              <a:buChar char="Ø"/>
            </a:pPr>
            <a:endParaRPr lang="en-US" sz="2400" dirty="0" smtClean="0"/>
          </a:p>
          <a:p>
            <a:pPr algn="just">
              <a:buFont typeface="Wingdings" pitchFamily="2" charset="2"/>
              <a:buChar char="Ø"/>
            </a:pPr>
            <a:r>
              <a:rPr lang="en-US" sz="2400" dirty="0" smtClean="0"/>
              <a:t>The term intermediary will include a person who arranges or facilitates supply of goods or services such as commission agent or consignment agent and hence the place of provision of the same would be the place of the service provider and shall be covered under rule 9(c ) POP.</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a:xfrm>
            <a:off x="381000" y="1600200"/>
            <a:ext cx="8458200" cy="4953000"/>
          </a:xfrm>
        </p:spPr>
        <p:txBody>
          <a:bodyPr>
            <a:normAutofit lnSpcReduction="10000"/>
          </a:bodyPr>
          <a:lstStyle/>
          <a:p>
            <a:pPr algn="just">
              <a:buFont typeface="Wingdings" pitchFamily="2" charset="2"/>
              <a:buChar char="Ø"/>
            </a:pPr>
            <a:r>
              <a:rPr lang="en-US" sz="2400" dirty="0" smtClean="0"/>
              <a:t>The place of provision for services of hiring of aircraft and vessels (other than yachts) up to a period of one month would be based on location of recipient (currently, the same is based on location of service provider).</a:t>
            </a:r>
          </a:p>
          <a:p>
            <a:pPr marL="514350" indent="-514350" algn="just">
              <a:buNone/>
            </a:pPr>
            <a:r>
              <a:rPr lang="en-US" sz="2400" dirty="0" smtClean="0">
                <a:solidFill>
                  <a:srgbClr val="00B050"/>
                </a:solidFill>
              </a:rPr>
              <a:t>ii)	 </a:t>
            </a:r>
            <a:r>
              <a:rPr lang="en-US" sz="2800" u="sng" dirty="0" smtClean="0">
                <a:solidFill>
                  <a:srgbClr val="00B050"/>
                </a:solidFill>
              </a:rPr>
              <a:t>Point of Taxation Rules</a:t>
            </a:r>
            <a:r>
              <a:rPr lang="en-US" sz="2800" dirty="0" smtClean="0">
                <a:solidFill>
                  <a:srgbClr val="00B050"/>
                </a:solidFill>
              </a:rPr>
              <a:t>:</a:t>
            </a:r>
            <a:r>
              <a:rPr lang="en-US" sz="2400" dirty="0" smtClean="0">
                <a:solidFill>
                  <a:srgbClr val="00B050"/>
                </a:solidFill>
              </a:rPr>
              <a:t> </a:t>
            </a:r>
            <a:r>
              <a:rPr lang="en-US" sz="2400" dirty="0" smtClean="0">
                <a:solidFill>
                  <a:schemeClr val="accent6">
                    <a:lumMod val="75000"/>
                  </a:schemeClr>
                </a:solidFill>
              </a:rPr>
              <a:t>[Notification No.13/2014-ST]</a:t>
            </a:r>
          </a:p>
          <a:p>
            <a:pPr marL="514350" indent="-514350" algn="just">
              <a:buNone/>
            </a:pPr>
            <a:r>
              <a:rPr lang="en-US" sz="2400" dirty="0" smtClean="0"/>
              <a:t>	The first Proviso to rule 7 of the Point of Taxation Rules (POTR) is being amended to provide that point of taxation in respect of reverse charge will be the payment date or the first day that occurs immediately after a period of three months from the date of invoice, whichever is earlier. This amendment will apply only to invoices issued after 1st October 2014. A transition rule is being prescribed (new rule 10 of POTR).</a:t>
            </a:r>
            <a:endParaRPr lang="en-US" sz="2400" dirty="0" smtClean="0">
              <a:solidFill>
                <a:schemeClr val="accent6">
                  <a:lumMod val="75000"/>
                </a:schemeClr>
              </a:solidFill>
            </a:endParaRPr>
          </a:p>
          <a:p>
            <a:pPr marL="514350" indent="-514350" algn="just">
              <a:buNone/>
            </a:pPr>
            <a:r>
              <a:rPr lang="en-US" sz="2400" dirty="0" smtClean="0">
                <a:solidFill>
                  <a:schemeClr val="accent6">
                    <a:lumMod val="75000"/>
                  </a:schemeClr>
                </a:solidFill>
              </a:rPr>
              <a:t>	</a:t>
            </a:r>
            <a:r>
              <a:rPr lang="en-US" sz="2800" dirty="0" smtClean="0">
                <a:solidFill>
                  <a:schemeClr val="accent6">
                    <a:lumMod val="75000"/>
                  </a:schemeClr>
                </a:solidFill>
              </a:rPr>
              <a:t>Applicable From 01.10.2014</a:t>
            </a:r>
          </a:p>
          <a:p>
            <a:pPr algn="just">
              <a:buNone/>
            </a:pPr>
            <a:endParaRPr lang="en-US" sz="2400" dirty="0" smtClean="0">
              <a:solidFill>
                <a:schemeClr val="accent6">
                  <a:lumMod val="75000"/>
                </a:schemeClr>
              </a:solidFill>
            </a:endParaRPr>
          </a:p>
          <a:p>
            <a:pPr algn="just">
              <a:buFont typeface="Wingdings" pitchFamily="2" charset="2"/>
              <a:buChar char="Ø"/>
            </a:pPr>
            <a:endParaRPr lang="en-US" sz="2400" dirty="0" smtClean="0">
              <a:solidFill>
                <a:schemeClr val="accent6">
                  <a:lumMod val="75000"/>
                </a:schemeClr>
              </a:solidFill>
            </a:endParaRPr>
          </a:p>
          <a:p>
            <a:pPr algn="just">
              <a:buFont typeface="Wingdings" pitchFamily="2" charset="2"/>
              <a:buChar char="Ø"/>
            </a:pPr>
            <a:endParaRPr lang="en-US" sz="2400" dirty="0" smtClean="0"/>
          </a:p>
          <a:p>
            <a:pPr algn="just">
              <a:buFont typeface="Wingdings" pitchFamily="2" charset="2"/>
              <a:buChar char="Ø"/>
            </a:pPr>
            <a:endParaRPr lang="en-US" b="1" u="sng" dirty="0" smtClean="0">
              <a:solidFill>
                <a:schemeClr val="accent2">
                  <a:lumMod val="75000"/>
                </a:schemeClr>
              </a:solidFill>
            </a:endParaRPr>
          </a:p>
          <a:p>
            <a:pPr algn="just">
              <a:buFont typeface="Wingdings" pitchFamily="2" charset="2"/>
              <a:buChar char="Ø"/>
            </a:pPr>
            <a:endParaRPr lang="en-US" b="1" u="sng" dirty="0" smtClean="0">
              <a:solidFill>
                <a:schemeClr val="accent2">
                  <a:lumMod val="75000"/>
                </a:schemeClr>
              </a:solidFill>
            </a:endParaRPr>
          </a:p>
          <a:p>
            <a:pPr algn="just">
              <a:buFont typeface="Wingdings" pitchFamily="2" charset="2"/>
              <a:buChar char="Ø"/>
            </a:pPr>
            <a:endParaRPr lang="en-US" b="1" u="sng" dirty="0" smtClean="0">
              <a:solidFill>
                <a:srgbClr val="00B050"/>
              </a:solidFill>
            </a:endParaRPr>
          </a:p>
          <a:p>
            <a:pPr>
              <a:buNone/>
            </a:pPr>
            <a:endParaRPr lang="en-US" dirty="0" smtClean="0"/>
          </a:p>
          <a:p>
            <a:pPr>
              <a:buNone/>
            </a:pPr>
            <a:endParaRPr lang="en-US" dirty="0"/>
          </a:p>
        </p:txBody>
      </p:sp>
      <p:sp>
        <p:nvSpPr>
          <p:cNvPr id="4" name="Rounded Rectangle 3"/>
          <p:cNvSpPr/>
          <p:nvPr/>
        </p:nvSpPr>
        <p:spPr>
          <a:xfrm>
            <a:off x="6096000" y="6019800"/>
            <a:ext cx="27432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None/>
            </a:pPr>
            <a:r>
              <a:rPr lang="en-US" sz="2800" dirty="0" smtClean="0">
                <a:solidFill>
                  <a:srgbClr val="00B050"/>
                </a:solidFill>
              </a:rPr>
              <a:t>iii) </a:t>
            </a:r>
            <a:r>
              <a:rPr lang="en-US" sz="2800" u="sng" dirty="0" smtClean="0">
                <a:solidFill>
                  <a:srgbClr val="00B050"/>
                </a:solidFill>
              </a:rPr>
              <a:t>CENVAT Credit Rules</a:t>
            </a:r>
            <a:r>
              <a:rPr lang="en-US" sz="2400" dirty="0" smtClean="0">
                <a:solidFill>
                  <a:schemeClr val="accent6">
                    <a:lumMod val="50000"/>
                  </a:schemeClr>
                </a:solidFill>
              </a:rPr>
              <a:t>: </a:t>
            </a:r>
            <a:r>
              <a:rPr lang="en-US" sz="2400" dirty="0" smtClean="0">
                <a:solidFill>
                  <a:schemeClr val="accent6">
                    <a:lumMod val="50000"/>
                  </a:schemeClr>
                </a:solidFill>
              </a:rPr>
              <a:t>[Notification </a:t>
            </a:r>
            <a:r>
              <a:rPr lang="en-US" sz="2400" dirty="0" smtClean="0">
                <a:solidFill>
                  <a:schemeClr val="accent6">
                    <a:lumMod val="50000"/>
                  </a:schemeClr>
                </a:solidFill>
              </a:rPr>
              <a:t>No.21/2014-CE (N.T.)]</a:t>
            </a:r>
          </a:p>
          <a:p>
            <a:pPr algn="just">
              <a:buFont typeface="Wingdings" pitchFamily="2" charset="2"/>
              <a:buChar char="Ø"/>
            </a:pPr>
            <a:r>
              <a:rPr lang="en-US" sz="2400" dirty="0" smtClean="0">
                <a:solidFill>
                  <a:schemeClr val="accent6">
                    <a:lumMod val="50000"/>
                  </a:schemeClr>
                </a:solidFill>
              </a:rPr>
              <a:t> </a:t>
            </a:r>
            <a:r>
              <a:rPr lang="en-US" sz="2400" dirty="0" smtClean="0"/>
              <a:t>A manufacturer or a service provider shall take credit on inputs and input services within a period of six months from the date of issue of invoice, bill or </a:t>
            </a:r>
            <a:r>
              <a:rPr lang="en-US" sz="2400" dirty="0" err="1" smtClean="0"/>
              <a:t>challan</a:t>
            </a:r>
            <a:r>
              <a:rPr lang="en-US" sz="2400" dirty="0" smtClean="0"/>
              <a:t> </a:t>
            </a:r>
            <a:r>
              <a:rPr lang="en-US" sz="2400" dirty="0" err="1" smtClean="0"/>
              <a:t>w.e.f</a:t>
            </a:r>
            <a:r>
              <a:rPr lang="en-US" sz="2400" dirty="0" smtClean="0"/>
              <a:t>. 1st September,2014 [ newly inserted proviso to rule 4 (1) and fifth proviso to rule 4(7) refer]</a:t>
            </a:r>
          </a:p>
          <a:p>
            <a:pPr algn="just">
              <a:buFont typeface="Wingdings" pitchFamily="2" charset="2"/>
              <a:buChar char="Ø"/>
            </a:pPr>
            <a:r>
              <a:rPr lang="en-US" sz="2400" dirty="0" smtClean="0"/>
              <a:t> Under reverse charge mechanism (except in case of partial reverse charge) </a:t>
            </a:r>
            <a:r>
              <a:rPr lang="en-US" sz="2400" dirty="0" err="1" smtClean="0"/>
              <a:t>Cenvat</a:t>
            </a:r>
            <a:r>
              <a:rPr lang="en-US" sz="2400" dirty="0" smtClean="0"/>
              <a:t> Credit can be availed on payment of service tax. The condition to pay invoice value to the service provider has been dispensed with effective from 11 July 2014.</a:t>
            </a:r>
          </a:p>
          <a:p>
            <a:pPr>
              <a:buFont typeface="Wingdings" pitchFamily="2" charset="2"/>
              <a:buChar char="Ø"/>
            </a:pPr>
            <a:endParaRPr lang="en-US" sz="2400" dirty="0" smtClean="0">
              <a:solidFill>
                <a:schemeClr val="accent6">
                  <a:lumMod val="50000"/>
                </a:schemeClr>
              </a:solidFill>
            </a:endParaRPr>
          </a:p>
          <a:p>
            <a:pPr>
              <a:buNone/>
            </a:pPr>
            <a:endParaRPr lang="en-US"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 </a:t>
            </a:r>
            <a:r>
              <a:rPr lang="en-US" sz="2400" dirty="0" err="1" smtClean="0"/>
              <a:t>Cenvat</a:t>
            </a:r>
            <a:r>
              <a:rPr lang="en-US" sz="2400" dirty="0" smtClean="0"/>
              <a:t> credit reversed on account of non-receipt of export proceeds can be taken again, if export proceeds are received within one year from the specified period.</a:t>
            </a:r>
          </a:p>
          <a:p>
            <a:pPr algn="just">
              <a:buFont typeface="Wingdings" pitchFamily="2" charset="2"/>
              <a:buChar char="Ø"/>
            </a:pPr>
            <a:r>
              <a:rPr lang="en-US" sz="2400" dirty="0" smtClean="0"/>
              <a:t> Under goods transport agency service, the condition for non-</a:t>
            </a:r>
            <a:r>
              <a:rPr lang="en-US" sz="2400" dirty="0" err="1" smtClean="0"/>
              <a:t>availment</a:t>
            </a:r>
            <a:r>
              <a:rPr lang="en-US" sz="2400" dirty="0" smtClean="0"/>
              <a:t> of </a:t>
            </a:r>
            <a:r>
              <a:rPr lang="en-US" sz="2400" dirty="0" err="1" smtClean="0"/>
              <a:t>Cenvat</a:t>
            </a:r>
            <a:r>
              <a:rPr lang="en-US" sz="2400" dirty="0" smtClean="0"/>
              <a:t> Credit is required to be satisfied only by the service provider and not by the service recipient.</a:t>
            </a:r>
          </a:p>
          <a:p>
            <a:pPr algn="just">
              <a:buFont typeface="Wingdings" pitchFamily="2" charset="2"/>
              <a:buChar char="Ø"/>
            </a:pPr>
            <a:r>
              <a:rPr lang="en-US" sz="2400" dirty="0" smtClean="0"/>
              <a:t> Under rent-a-cab operator and tour operator services, </a:t>
            </a:r>
            <a:r>
              <a:rPr lang="en-US" sz="2400" dirty="0" err="1" smtClean="0"/>
              <a:t>Cenvat</a:t>
            </a:r>
            <a:r>
              <a:rPr lang="en-US" sz="2400" dirty="0" smtClean="0"/>
              <a:t> Credit would be available in respect of service tax paid by sub-contractor in the same line of business. </a:t>
            </a:r>
            <a:r>
              <a:rPr lang="en-US" sz="2400" dirty="0" smtClean="0">
                <a:solidFill>
                  <a:schemeClr val="accent6">
                    <a:lumMod val="75000"/>
                  </a:schemeClr>
                </a:solidFill>
              </a:rPr>
              <a:t>(01.10.2014)</a:t>
            </a:r>
          </a:p>
          <a:p>
            <a:pPr algn="just">
              <a:buFont typeface="Wingdings" pitchFamily="2" charset="2"/>
              <a:buChar char="Ø"/>
            </a:pPr>
            <a:r>
              <a:rPr lang="en-US" sz="2400" dirty="0" smtClean="0"/>
              <a:t> Transfer of credit by large taxpayer from one unit to another no longer permitted (</a:t>
            </a:r>
            <a:r>
              <a:rPr lang="en-US" sz="2400" dirty="0" smtClean="0">
                <a:solidFill>
                  <a:schemeClr val="accent6">
                    <a:lumMod val="75000"/>
                  </a:schemeClr>
                </a:solidFill>
              </a:rPr>
              <a:t>effective from 11 July 2014</a:t>
            </a:r>
            <a:r>
              <a:rPr lang="en-US" sz="2400" dirty="0" smtClean="0"/>
              <a:t>)</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dirty="0" smtClean="0"/>
          </a:p>
          <a:p>
            <a:pPr>
              <a:buFont typeface="Wingdings" pitchFamily="2" charset="2"/>
              <a:buChar char="Ø"/>
            </a:pPr>
            <a:endParaRPr lang="en-US" dirty="0"/>
          </a:p>
          <a:p>
            <a:endParaRPr lang="en-US" dirty="0"/>
          </a:p>
          <a:p>
            <a:endParaRPr lang="en-US" dirty="0"/>
          </a:p>
        </p:txBody>
      </p:sp>
      <p:sp>
        <p:nvSpPr>
          <p:cNvPr id="4" name="Rounded Rectangle 3"/>
          <p:cNvSpPr/>
          <p:nvPr/>
        </p:nvSpPr>
        <p:spPr>
          <a:xfrm>
            <a:off x="5943600" y="6096000"/>
            <a:ext cx="2819400" cy="7620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 </a:t>
            </a:r>
            <a:r>
              <a:rPr lang="en-US" sz="2400" dirty="0" smtClean="0"/>
              <a:t>Taxable portion in respect of transport of goods by vessel is being reduced from 50% to 40%. Effective service tax will decrease from the present 6.18% to 4.944%, with effect from </a:t>
            </a:r>
            <a:r>
              <a:rPr lang="en-US" sz="2400" dirty="0" smtClean="0">
                <a:solidFill>
                  <a:schemeClr val="accent6">
                    <a:lumMod val="50000"/>
                  </a:schemeClr>
                </a:solidFill>
              </a:rPr>
              <a:t>1st October, 2014.</a:t>
            </a:r>
          </a:p>
          <a:p>
            <a:pPr algn="just">
              <a:buFont typeface="Wingdings" pitchFamily="2" charset="2"/>
              <a:buChar char="q"/>
            </a:pPr>
            <a:r>
              <a:rPr lang="en-US" sz="2400" dirty="0" smtClean="0">
                <a:solidFill>
                  <a:schemeClr val="accent6">
                    <a:lumMod val="50000"/>
                  </a:schemeClr>
                </a:solidFill>
              </a:rPr>
              <a:t> </a:t>
            </a:r>
            <a:r>
              <a:rPr lang="en-US" sz="2400" u="sng" dirty="0" smtClean="0">
                <a:solidFill>
                  <a:srgbClr val="00B050"/>
                </a:solidFill>
              </a:rPr>
              <a:t>Simplification of Partial Reverse Charge mechanism</a:t>
            </a:r>
            <a:r>
              <a:rPr lang="en-US" sz="2400" dirty="0" smtClean="0">
                <a:solidFill>
                  <a:srgbClr val="00B050"/>
                </a:solidFill>
              </a:rPr>
              <a:t>: </a:t>
            </a:r>
            <a:r>
              <a:rPr lang="en-US" sz="2400" dirty="0" smtClean="0">
                <a:solidFill>
                  <a:schemeClr val="accent6">
                    <a:lumMod val="50000"/>
                  </a:schemeClr>
                </a:solidFill>
              </a:rPr>
              <a:t>[Notification No.10/2014-ST]</a:t>
            </a:r>
          </a:p>
          <a:p>
            <a:pPr algn="just">
              <a:buNone/>
            </a:pPr>
            <a:r>
              <a:rPr lang="en-US" sz="2400" dirty="0" smtClean="0"/>
              <a:t>	In renting of motor vehicle, where the service provider does not take abatement the portion of service tax payable by the service provider and service receiver will be modified as 50% each. This change will come into effect from </a:t>
            </a:r>
            <a:r>
              <a:rPr lang="en-US" sz="2400" u="sng" dirty="0" smtClean="0">
                <a:solidFill>
                  <a:schemeClr val="accent6">
                    <a:lumMod val="50000"/>
                  </a:schemeClr>
                </a:solidFill>
              </a:rPr>
              <a:t>1st of October 2014.</a:t>
            </a:r>
          </a:p>
          <a:p>
            <a:pPr>
              <a:buNone/>
            </a:pPr>
            <a:endParaRPr lang="en-US" sz="2400" dirty="0" smtClean="0">
              <a:solidFill>
                <a:schemeClr val="accent6">
                  <a:lumMod val="50000"/>
                </a:schemeClr>
              </a:solidFill>
            </a:endParaRPr>
          </a:p>
        </p:txBody>
      </p:sp>
      <p:sp>
        <p:nvSpPr>
          <p:cNvPr id="4" name="Rounded Rectangle 3"/>
          <p:cNvSpPr/>
          <p:nvPr/>
        </p:nvSpPr>
        <p:spPr>
          <a:xfrm>
            <a:off x="60960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lstStyle/>
          <a:p>
            <a:pPr algn="just">
              <a:buNone/>
            </a:pPr>
            <a:r>
              <a:rPr lang="en-US" dirty="0" smtClean="0"/>
              <a:t>  </a:t>
            </a:r>
            <a:r>
              <a:rPr lang="en-US" sz="2800" u="sng" dirty="0" smtClean="0">
                <a:solidFill>
                  <a:srgbClr val="00B050"/>
                </a:solidFill>
              </a:rPr>
              <a:t>Advance Ruling:  </a:t>
            </a:r>
            <a:r>
              <a:rPr lang="en-US" sz="2800" dirty="0" smtClean="0">
                <a:solidFill>
                  <a:schemeClr val="accent6">
                    <a:lumMod val="50000"/>
                  </a:schemeClr>
                </a:solidFill>
              </a:rPr>
              <a:t>[On Enactment Of Finance Act, 2014]</a:t>
            </a:r>
          </a:p>
          <a:p>
            <a:pPr algn="just">
              <a:buNone/>
            </a:pPr>
            <a:r>
              <a:rPr lang="en-US" sz="2400" dirty="0" smtClean="0"/>
              <a:t>	The resident private limited company is being included as a class of persons eligible to make an application for Advance Ruling in service tax [Notification No.15/2014-ST].</a:t>
            </a:r>
          </a:p>
          <a:p>
            <a:pPr algn="just">
              <a:buNone/>
            </a:pPr>
            <a:r>
              <a:rPr lang="en-US" sz="2400" dirty="0" smtClean="0">
                <a:solidFill>
                  <a:srgbClr val="00B050"/>
                </a:solidFill>
              </a:rPr>
              <a:t>7) </a:t>
            </a:r>
            <a:r>
              <a:rPr lang="en-US" sz="2400" dirty="0" smtClean="0">
                <a:solidFill>
                  <a:schemeClr val="accent6">
                    <a:lumMod val="50000"/>
                  </a:schemeClr>
                </a:solidFill>
              </a:rPr>
              <a:t> </a:t>
            </a:r>
            <a:r>
              <a:rPr lang="en-US" sz="2400" u="sng" dirty="0" smtClean="0">
                <a:solidFill>
                  <a:srgbClr val="00B050"/>
                </a:solidFill>
              </a:rPr>
              <a:t>SEZ – procedural simplification</a:t>
            </a:r>
            <a:r>
              <a:rPr lang="en-US" sz="2400" u="sng" dirty="0" smtClean="0">
                <a:solidFill>
                  <a:schemeClr val="accent6">
                    <a:lumMod val="50000"/>
                  </a:schemeClr>
                </a:solidFill>
              </a:rPr>
              <a:t>:</a:t>
            </a:r>
            <a:r>
              <a:rPr lang="en-US" sz="2400" dirty="0" smtClean="0">
                <a:solidFill>
                  <a:schemeClr val="accent6">
                    <a:lumMod val="50000"/>
                  </a:schemeClr>
                </a:solidFill>
              </a:rPr>
              <a:t> [changes to have immediate effect]</a:t>
            </a:r>
          </a:p>
          <a:p>
            <a:pPr algn="just">
              <a:buNone/>
            </a:pPr>
            <a:r>
              <a:rPr lang="en-US" sz="2400" dirty="0" smtClean="0"/>
              <a:t>	Certain changes are being made in Notification No 12/2013-ST dated 1st July 2013 [vide amending Notification No.07/2014-ST] as follows:-</a:t>
            </a:r>
          </a:p>
          <a:p>
            <a:pPr>
              <a:buNone/>
            </a:pPr>
            <a:endParaRPr lang="en-US" sz="2400" dirty="0">
              <a:solidFill>
                <a:schemeClr val="accent6">
                  <a:lumMod val="50000"/>
                </a:schemeClr>
              </a:solidFill>
            </a:endParaRPr>
          </a:p>
        </p:txBody>
      </p:sp>
      <p:sp>
        <p:nvSpPr>
          <p:cNvPr id="4" name="Rounded Rectangle 3"/>
          <p:cNvSpPr/>
          <p:nvPr/>
        </p:nvSpPr>
        <p:spPr>
          <a:xfrm>
            <a:off x="60960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 HIGHLIGHT OF CHANGES IN SERVICE TAX</a:t>
            </a:r>
            <a:endParaRPr lang="en-US" sz="3600" b="1" dirty="0">
              <a:ln w="10541" cmpd="sng">
                <a:solidFill>
                  <a:schemeClr val="accent1">
                    <a:shade val="88000"/>
                    <a:satMod val="110000"/>
                  </a:schemeClr>
                </a:solidFill>
                <a:prstDash val="solid"/>
              </a:ln>
              <a:solidFill>
                <a:schemeClr val="accent6">
                  <a:lumMod val="50000"/>
                </a:schemeClr>
              </a:solidFill>
            </a:endParaRPr>
          </a:p>
        </p:txBody>
      </p:sp>
      <p:sp>
        <p:nvSpPr>
          <p:cNvPr id="3" name="Content Placeholder 2"/>
          <p:cNvSpPr>
            <a:spLocks noGrp="1"/>
          </p:cNvSpPr>
          <p:nvPr>
            <p:ph idx="1"/>
          </p:nvPr>
        </p:nvSpPr>
        <p:spPr/>
        <p:txBody>
          <a:bodyPr>
            <a:normAutofit fontScale="25000" lnSpcReduction="20000"/>
          </a:bodyPr>
          <a:lstStyle/>
          <a:p>
            <a:pPr>
              <a:buNone/>
            </a:pPr>
            <a:r>
              <a:rPr lang="en-US" sz="11200" b="1" dirty="0" smtClean="0">
                <a:solidFill>
                  <a:srgbClr val="00B050"/>
                </a:solidFill>
              </a:rPr>
              <a:t> 1)   </a:t>
            </a:r>
            <a:r>
              <a:rPr lang="en-US" sz="11200" b="1" u="sng" dirty="0" smtClean="0">
                <a:solidFill>
                  <a:srgbClr val="00B050"/>
                </a:solidFill>
              </a:rPr>
              <a:t>Changes in Negative list :-</a:t>
            </a:r>
          </a:p>
          <a:p>
            <a:pPr>
              <a:buFont typeface="Wingdings" pitchFamily="2" charset="2"/>
              <a:buChar char="Ø"/>
            </a:pPr>
            <a:endParaRPr lang="en-US" sz="3600" dirty="0" smtClean="0"/>
          </a:p>
          <a:p>
            <a:pPr>
              <a:buNone/>
            </a:pPr>
            <a:endParaRPr lang="en-US" sz="8000" b="1" dirty="0" smtClean="0">
              <a:solidFill>
                <a:schemeClr val="accent2">
                  <a:lumMod val="75000"/>
                </a:schemeClr>
              </a:solidFill>
            </a:endParaRPr>
          </a:p>
          <a:p>
            <a:pPr>
              <a:buNone/>
            </a:pPr>
            <a:r>
              <a:rPr lang="en-US" sz="8000" b="1" dirty="0" smtClean="0">
                <a:solidFill>
                  <a:schemeClr val="accent2">
                    <a:lumMod val="75000"/>
                  </a:schemeClr>
                </a:solidFill>
              </a:rPr>
              <a:t> </a:t>
            </a:r>
            <a:r>
              <a:rPr lang="en-US" sz="9600" b="1" dirty="0" smtClean="0"/>
              <a:t>I</a:t>
            </a:r>
            <a:r>
              <a:rPr lang="en-US" sz="9600" dirty="0" smtClean="0"/>
              <a:t>)</a:t>
            </a:r>
            <a:r>
              <a:rPr lang="en-US" sz="9600" dirty="0" smtClean="0">
                <a:solidFill>
                  <a:schemeClr val="accent2">
                    <a:lumMod val="75000"/>
                  </a:schemeClr>
                </a:solidFill>
              </a:rPr>
              <a:t> </a:t>
            </a:r>
            <a:r>
              <a:rPr lang="en-US" sz="9600" dirty="0" smtClean="0"/>
              <a:t>Service tax leviable currently on sale of space or time for advertisements in broadcast media, namely :-</a:t>
            </a:r>
          </a:p>
          <a:p>
            <a:pPr>
              <a:buNone/>
            </a:pPr>
            <a:endParaRPr lang="en-US" sz="9600" dirty="0" smtClean="0"/>
          </a:p>
          <a:p>
            <a:pPr lvl="1">
              <a:buFont typeface="Wingdings" pitchFamily="2" charset="2"/>
              <a:buChar char="Ø"/>
            </a:pPr>
            <a:r>
              <a:rPr lang="en-US" sz="8800" dirty="0" smtClean="0"/>
              <a:t>  Internet websites, Out of home media, On film screens and theatres.</a:t>
            </a:r>
          </a:p>
          <a:p>
            <a:pPr lvl="1">
              <a:buFont typeface="Wingdings" pitchFamily="2" charset="2"/>
              <a:buChar char="Ø"/>
            </a:pPr>
            <a:r>
              <a:rPr lang="en-US" sz="8800" dirty="0" smtClean="0"/>
              <a:t>Bill boards</a:t>
            </a:r>
          </a:p>
          <a:p>
            <a:pPr lvl="1">
              <a:buFont typeface="Wingdings" pitchFamily="2" charset="2"/>
              <a:buChar char="Ø"/>
            </a:pPr>
            <a:r>
              <a:rPr lang="en-US" sz="8800" dirty="0" smtClean="0"/>
              <a:t>  Conveyances</a:t>
            </a:r>
          </a:p>
          <a:p>
            <a:pPr lvl="1">
              <a:buFont typeface="Wingdings" pitchFamily="2" charset="2"/>
              <a:buChar char="Ø"/>
            </a:pPr>
            <a:r>
              <a:rPr lang="en-US" sz="8800" dirty="0" smtClean="0"/>
              <a:t> Buildings</a:t>
            </a:r>
          </a:p>
          <a:p>
            <a:pPr lvl="1">
              <a:buFont typeface="Wingdings" pitchFamily="2" charset="2"/>
              <a:buChar char="Ø"/>
            </a:pPr>
            <a:r>
              <a:rPr lang="en-US" sz="8800" dirty="0" smtClean="0"/>
              <a:t> Cell Phones</a:t>
            </a:r>
          </a:p>
          <a:p>
            <a:pPr lvl="1">
              <a:buFont typeface="Wingdings" pitchFamily="2" charset="2"/>
              <a:buChar char="Ø"/>
            </a:pPr>
            <a:r>
              <a:rPr lang="en-US" sz="8800" dirty="0" smtClean="0"/>
              <a:t> ATMs</a:t>
            </a:r>
          </a:p>
          <a:p>
            <a:pPr lvl="1">
              <a:buFont typeface="Wingdings" pitchFamily="2" charset="2"/>
              <a:buChar char="Ø"/>
            </a:pPr>
            <a:r>
              <a:rPr lang="en-US" sz="8800" dirty="0" smtClean="0"/>
              <a:t> Tickets</a:t>
            </a:r>
          </a:p>
          <a:p>
            <a:pPr lvl="1">
              <a:buFont typeface="Wingdings" pitchFamily="2" charset="2"/>
              <a:buChar char="Ø"/>
            </a:pPr>
            <a:r>
              <a:rPr lang="en-US" sz="8800" dirty="0" smtClean="0"/>
              <a:t> Commercial Publications</a:t>
            </a:r>
          </a:p>
          <a:p>
            <a:pPr lvl="1">
              <a:buFont typeface="Wingdings" pitchFamily="2" charset="2"/>
              <a:buChar char="Ø"/>
            </a:pPr>
            <a:endParaRPr lang="en-US" sz="9200" dirty="0" smtClean="0"/>
          </a:p>
          <a:p>
            <a:pPr>
              <a:buNone/>
            </a:pPr>
            <a:endParaRPr lang="en-US" sz="9600" dirty="0" smtClean="0"/>
          </a:p>
          <a:p>
            <a:pPr>
              <a:buNone/>
            </a:pPr>
            <a:endParaRPr lang="en-US" sz="9600" dirty="0" smtClean="0"/>
          </a:p>
          <a:p>
            <a:pPr>
              <a:buNone/>
            </a:pPr>
            <a:endParaRPr lang="en-US" sz="9600" b="1" dirty="0" smtClean="0">
              <a:solidFill>
                <a:schemeClr val="accent2">
                  <a:lumMod val="75000"/>
                </a:schemeClr>
              </a:solidFill>
            </a:endParaRPr>
          </a:p>
          <a:p>
            <a:pPr>
              <a:buNone/>
            </a:pPr>
            <a:endParaRPr lang="en-US" sz="9600" b="1" dirty="0" smtClean="0">
              <a:solidFill>
                <a:schemeClr val="accent2">
                  <a:lumMod val="75000"/>
                </a:schemeClr>
              </a:solidFill>
            </a:endParaRPr>
          </a:p>
          <a:p>
            <a:pPr algn="just">
              <a:buNone/>
            </a:pPr>
            <a:endParaRPr lang="en-US" sz="9600" b="1" dirty="0" smtClean="0">
              <a:solidFill>
                <a:schemeClr val="accent2">
                  <a:lumMod val="75000"/>
                </a:schemeClr>
              </a:solidFill>
            </a:endParaRPr>
          </a:p>
          <a:p>
            <a:pPr>
              <a:buFont typeface="Wingdings" pitchFamily="2" charset="2"/>
              <a:buChar char="Ø"/>
            </a:pPr>
            <a:endParaRPr lang="en-US" sz="8000" b="1" dirty="0" smtClean="0">
              <a:solidFill>
                <a:schemeClr val="accent2">
                  <a:lumMod val="75000"/>
                </a:schemeClr>
              </a:solidFill>
            </a:endParaRPr>
          </a:p>
          <a:p>
            <a:pPr>
              <a:buFont typeface="Wingdings" pitchFamily="2" charset="2"/>
              <a:buChar char="Ø"/>
            </a:pPr>
            <a:endParaRPr lang="en-IN" sz="8000" b="1" dirty="0">
              <a:solidFill>
                <a:srgbClr val="00B050"/>
              </a:solidFill>
            </a:endParaRPr>
          </a:p>
          <a:p>
            <a:pPr>
              <a:buNone/>
            </a:pPr>
            <a:r>
              <a:rPr lang="en-US" dirty="0" smtClean="0"/>
              <a:t/>
            </a:r>
            <a:br>
              <a:rPr lang="en-US" dirty="0" smtClean="0"/>
            </a:br>
            <a:endParaRPr lang="en-US" dirty="0"/>
          </a:p>
        </p:txBody>
      </p:sp>
      <p:sp>
        <p:nvSpPr>
          <p:cNvPr id="4" name="Rounded Rectangle 3"/>
          <p:cNvSpPr/>
          <p:nvPr/>
        </p:nvSpPr>
        <p:spPr>
          <a:xfrm>
            <a:off x="6248400" y="6019800"/>
            <a:ext cx="27432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dirty="0" smtClean="0"/>
              <a:t> </a:t>
            </a:r>
            <a:r>
              <a:rPr lang="en-US" sz="2400" dirty="0" smtClean="0"/>
              <a:t>Service tax authorities are now bound to issue Form A-2 within 15 working days from the date of submission of Form A-1.</a:t>
            </a:r>
          </a:p>
          <a:p>
            <a:pPr algn="just">
              <a:buFont typeface="Wingdings" pitchFamily="2" charset="2"/>
              <a:buChar char="Ø"/>
            </a:pPr>
            <a:r>
              <a:rPr lang="en-US" sz="2400" dirty="0" smtClean="0"/>
              <a:t> Exemption available from date of issue of Form A-1 by the SEZ authorities.</a:t>
            </a:r>
          </a:p>
          <a:p>
            <a:pPr algn="just">
              <a:buFont typeface="Wingdings" pitchFamily="2" charset="2"/>
              <a:buChar char="Ø"/>
            </a:pPr>
            <a:r>
              <a:rPr lang="en-US" sz="2400" dirty="0" smtClean="0"/>
              <a:t>Pending issuance of Form A-2, exemption will be available subject to condition that authorization issued by the Central Excise officer will be furnished to service provider within a period of three months from provision of service.</a:t>
            </a:r>
          </a:p>
          <a:p>
            <a:pPr algn="just">
              <a:buFont typeface="Wingdings" pitchFamily="2" charset="2"/>
              <a:buChar char="Ø"/>
            </a:pPr>
            <a:r>
              <a:rPr lang="en-US" sz="2400" dirty="0" smtClean="0"/>
              <a:t> As regards services covered under reverse charge, the requirement of furnishing service tax registration number of service provider shall be dispensed with.</a:t>
            </a:r>
          </a:p>
          <a:p>
            <a:pPr>
              <a:buFont typeface="Wingdings" pitchFamily="2" charset="2"/>
              <a:buChar char="Ø"/>
            </a:pPr>
            <a:endParaRPr lang="en-US" dirty="0" smtClean="0"/>
          </a:p>
          <a:p>
            <a:pPr>
              <a:buFont typeface="Wingdings" pitchFamily="2" charset="2"/>
              <a:buChar char="Ø"/>
            </a:pPr>
            <a:endParaRPr lang="en-US"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400" dirty="0" smtClean="0"/>
              <a:t> A service shall be treated as exclusively used for SEZ operations if the recipient of service is a SEZ unit or developer, invoice is in the name of such unit/developer and the service is used exclusively for furtherance of authorized operations in the SEZ.</a:t>
            </a:r>
            <a:endParaRPr lang="en-US" sz="2400" dirty="0" smtClean="0">
              <a:solidFill>
                <a:srgbClr val="00B050"/>
              </a:solidFill>
            </a:endParaRPr>
          </a:p>
          <a:p>
            <a:pPr>
              <a:buNone/>
            </a:pPr>
            <a:r>
              <a:rPr lang="en-US" sz="2400" dirty="0" smtClean="0">
                <a:solidFill>
                  <a:srgbClr val="00B050"/>
                </a:solidFill>
              </a:rPr>
              <a:t>8)  </a:t>
            </a:r>
            <a:r>
              <a:rPr lang="en-US" sz="2800" u="sng" dirty="0" smtClean="0">
                <a:solidFill>
                  <a:srgbClr val="00B050"/>
                </a:solidFill>
              </a:rPr>
              <a:t>Input </a:t>
            </a:r>
            <a:r>
              <a:rPr lang="en-US" sz="2800" u="sng" dirty="0" smtClean="0">
                <a:solidFill>
                  <a:srgbClr val="00B050"/>
                </a:solidFill>
              </a:rPr>
              <a:t>Service Distributor</a:t>
            </a:r>
            <a:r>
              <a:rPr lang="en-US" sz="2800" dirty="0" smtClean="0">
                <a:solidFill>
                  <a:srgbClr val="00B050"/>
                </a:solidFill>
              </a:rPr>
              <a:t>:[ Circular no. 178 </a:t>
            </a:r>
            <a:r>
              <a:rPr lang="en-US" sz="2800" dirty="0" err="1" smtClean="0">
                <a:solidFill>
                  <a:srgbClr val="00B050"/>
                </a:solidFill>
              </a:rPr>
              <a:t>dt</a:t>
            </a:r>
            <a:r>
              <a:rPr lang="en-US" sz="2800" dirty="0" smtClean="0">
                <a:solidFill>
                  <a:srgbClr val="00B050"/>
                </a:solidFill>
              </a:rPr>
              <a:t>. 11.07.2014]</a:t>
            </a:r>
            <a:endParaRPr lang="en-US" sz="2800" dirty="0" smtClean="0">
              <a:solidFill>
                <a:srgbClr val="00B050"/>
              </a:solidFill>
            </a:endParaRPr>
          </a:p>
          <a:p>
            <a:pPr algn="just">
              <a:buNone/>
            </a:pPr>
            <a:r>
              <a:rPr lang="en-US" sz="2400" dirty="0" smtClean="0"/>
              <a:t>	Rule 7 of the CENVAT Credit Rules, 2004,(amended) allows distribution of input service credit to </a:t>
            </a:r>
            <a:r>
              <a:rPr lang="en-US" sz="2400" b="1" u="sng" dirty="0" smtClean="0">
                <a:solidFill>
                  <a:schemeClr val="accent6">
                    <a:lumMod val="75000"/>
                  </a:schemeClr>
                </a:solidFill>
              </a:rPr>
              <a:t>all units</a:t>
            </a:r>
            <a:r>
              <a:rPr lang="en-US" sz="2400" u="sng" dirty="0" smtClean="0">
                <a:solidFill>
                  <a:schemeClr val="accent6">
                    <a:lumMod val="75000"/>
                  </a:schemeClr>
                </a:solidFill>
              </a:rPr>
              <a:t> </a:t>
            </a:r>
            <a:r>
              <a:rPr lang="en-US" sz="2400" dirty="0" smtClean="0"/>
              <a:t>(which are operational in the current year) in the ratio of their turnover of the previous year/previous quarter as the case may be.</a:t>
            </a:r>
          </a:p>
          <a:p>
            <a:pPr>
              <a:buNone/>
            </a:pPr>
            <a:endParaRPr lang="en-US" sz="2400" dirty="0" smtClean="0">
              <a:solidFill>
                <a:srgbClr val="00B050"/>
              </a:solidFill>
            </a:endParaRPr>
          </a:p>
          <a:p>
            <a:pPr>
              <a:buNone/>
            </a:pPr>
            <a:endParaRPr lang="en-US" sz="2400" dirty="0" smtClean="0"/>
          </a:p>
          <a:p>
            <a:pPr>
              <a:buNone/>
            </a:pPr>
            <a:endParaRPr lang="en-US" sz="2400"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None/>
            </a:pPr>
            <a:r>
              <a:rPr lang="en-US" sz="2800" dirty="0" smtClean="0">
                <a:solidFill>
                  <a:srgbClr val="00B050"/>
                </a:solidFill>
              </a:rPr>
              <a:t>9) </a:t>
            </a:r>
            <a:r>
              <a:rPr lang="en-US" sz="2800" u="sng" dirty="0" smtClean="0">
                <a:solidFill>
                  <a:srgbClr val="00B050"/>
                </a:solidFill>
              </a:rPr>
              <a:t>Service tax on service portion in Works Contracts:</a:t>
            </a:r>
          </a:p>
          <a:p>
            <a:pPr algn="just">
              <a:buNone/>
            </a:pPr>
            <a:r>
              <a:rPr lang="en-US" sz="2400" dirty="0" smtClean="0"/>
              <a:t>	</a:t>
            </a:r>
          </a:p>
          <a:p>
            <a:pPr algn="just">
              <a:buNone/>
            </a:pPr>
            <a:r>
              <a:rPr lang="en-US" sz="2400" dirty="0" smtClean="0"/>
              <a:t>	In Rule 2A of the Service Tax (Determination of Value) Rules, 2006, category “B” and “C” of works contracts are proposed to be merged into one single category, with percentage of service portion as 70%; this change will come into effect from 1st October, 2014. This rationalization by way of merger of categories has been made to avoid disputes of classification between these two categories. </a:t>
            </a:r>
            <a:r>
              <a:rPr lang="en-US" sz="2400" dirty="0" smtClean="0">
                <a:solidFill>
                  <a:schemeClr val="accent6">
                    <a:lumMod val="50000"/>
                  </a:schemeClr>
                </a:solidFill>
              </a:rPr>
              <a:t>[Notification No.11/2014-ST].</a:t>
            </a:r>
          </a:p>
          <a:p>
            <a:pPr algn="just">
              <a:buNone/>
            </a:pPr>
            <a:endParaRPr lang="en-US" sz="2800" dirty="0">
              <a:solidFill>
                <a:srgbClr val="00B050"/>
              </a:solidFill>
            </a:endParaRPr>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n w="10541" cmpd="sng">
                  <a:solidFill>
                    <a:schemeClr val="accent1">
                      <a:shade val="88000"/>
                      <a:satMod val="110000"/>
                    </a:schemeClr>
                  </a:solidFill>
                  <a:prstDash val="solid"/>
                </a:ln>
                <a:solidFill>
                  <a:schemeClr val="accent6">
                    <a:lumMod val="50000"/>
                  </a:schemeClr>
                </a:solidFill>
              </a:rPr>
              <a:t/>
            </a:r>
            <a:br>
              <a:rPr lang="en-US" sz="3600" b="1" dirty="0" smtClean="0">
                <a:ln w="10541" cmpd="sng">
                  <a:solidFill>
                    <a:schemeClr val="accent1">
                      <a:shade val="88000"/>
                      <a:satMod val="110000"/>
                    </a:schemeClr>
                  </a:solidFill>
                  <a:prstDash val="solid"/>
                </a:ln>
                <a:solidFill>
                  <a:schemeClr val="accent6">
                    <a:lumMod val="50000"/>
                  </a:schemeClr>
                </a:solidFill>
              </a:rPr>
            </a:br>
            <a:r>
              <a:rPr lang="en-US" sz="3600" b="1" dirty="0" smtClean="0">
                <a:ln w="10541" cmpd="sng">
                  <a:solidFill>
                    <a:schemeClr val="accent1">
                      <a:shade val="88000"/>
                      <a:satMod val="110000"/>
                    </a:schemeClr>
                  </a:solidFill>
                  <a:prstDash val="solid"/>
                </a:ln>
                <a:solidFill>
                  <a:schemeClr val="accent6">
                    <a:lumMod val="50000"/>
                  </a:schemeClr>
                </a:solidFill>
              </a:rPr>
              <a:t>Amendments In Chapter V Of The Finance Act, 1994</a:t>
            </a:r>
            <a:r>
              <a:rPr lang="en-US" sz="3600" dirty="0" smtClean="0">
                <a:solidFill>
                  <a:schemeClr val="accent6">
                    <a:lumMod val="50000"/>
                  </a:schemeClr>
                </a:solidFill>
              </a:rPr>
              <a:t/>
            </a:r>
            <a:br>
              <a:rPr lang="en-US" sz="3600" dirty="0" smtClean="0">
                <a:solidFill>
                  <a:schemeClr val="accent6">
                    <a:lumMod val="50000"/>
                  </a:schemeClr>
                </a:solidFill>
              </a:rPr>
            </a:br>
            <a:endParaRPr lang="en-US" sz="3600" dirty="0">
              <a:solidFill>
                <a:schemeClr val="accent6">
                  <a:lumMod val="50000"/>
                </a:schemeClr>
              </a:solidFill>
            </a:endParaRPr>
          </a:p>
        </p:txBody>
      </p:sp>
      <p:sp>
        <p:nvSpPr>
          <p:cNvPr id="3" name="Content Placeholder 2"/>
          <p:cNvSpPr>
            <a:spLocks noGrp="1"/>
          </p:cNvSpPr>
          <p:nvPr>
            <p:ph idx="1"/>
          </p:nvPr>
        </p:nvSpPr>
        <p:spPr/>
        <p:txBody>
          <a:bodyPr/>
          <a:lstStyle/>
          <a:p>
            <a:pPr algn="just">
              <a:buFont typeface="Wingdings" pitchFamily="2" charset="2"/>
              <a:buChar char="q"/>
            </a:pPr>
            <a:r>
              <a:rPr lang="en-US" sz="2400" dirty="0" smtClean="0"/>
              <a:t>The amendments proposed vide the Bill in Chapter V of the Finance Act, 1994 would come into effect on the date the Bill receives the assent. In some cases, the amendments would be given effect from a date to be notified after the assent </a:t>
            </a:r>
            <a:r>
              <a:rPr lang="en-US" sz="2400" dirty="0" smtClean="0"/>
              <a:t>of president[section </a:t>
            </a:r>
            <a:r>
              <a:rPr lang="en-US" sz="2400" dirty="0" smtClean="0"/>
              <a:t>65B, 66D and 67A</a:t>
            </a:r>
            <a:r>
              <a:rPr lang="en-US" sz="2400" u="sng" dirty="0" smtClean="0"/>
              <a:t>]</a:t>
            </a:r>
          </a:p>
          <a:p>
            <a:pPr algn="just">
              <a:buNone/>
            </a:pPr>
            <a:endParaRPr lang="en-US" sz="2400" dirty="0" smtClean="0"/>
          </a:p>
          <a:p>
            <a:pPr algn="just">
              <a:buNone/>
            </a:pPr>
            <a:r>
              <a:rPr lang="en-US" sz="2400" b="1" dirty="0" smtClean="0">
                <a:solidFill>
                  <a:srgbClr val="00B050"/>
                </a:solidFill>
              </a:rPr>
              <a:t>10) </a:t>
            </a:r>
            <a:r>
              <a:rPr lang="en-US" sz="2400" b="1" u="sng" dirty="0" smtClean="0">
                <a:solidFill>
                  <a:srgbClr val="00B050"/>
                </a:solidFill>
              </a:rPr>
              <a:t>Central Excise provisions made applicable to service tax:</a:t>
            </a:r>
          </a:p>
          <a:p>
            <a:pPr algn="just">
              <a:buNone/>
            </a:pPr>
            <a:r>
              <a:rPr lang="en-US" sz="2400" dirty="0" smtClean="0"/>
              <a:t>	Section 83 is being amended to prescribe that the provisions of following sections of the Central Excise Act shall apply, mutatis mutandis, to service tax:-</a:t>
            </a:r>
          </a:p>
          <a:p>
            <a:pPr>
              <a:buNone/>
            </a:pPr>
            <a:endParaRPr lang="en-US" sz="2400" b="1" dirty="0" smtClean="0">
              <a:solidFill>
                <a:srgbClr val="00B050"/>
              </a:solidFill>
            </a:endParaRPr>
          </a:p>
          <a:p>
            <a:pPr>
              <a:buNone/>
            </a:pPr>
            <a:endParaRPr lang="en-US"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n w="10541" cmpd="sng">
                  <a:solidFill>
                    <a:schemeClr val="accent1">
                      <a:shade val="88000"/>
                      <a:satMod val="110000"/>
                    </a:schemeClr>
                  </a:solidFill>
                  <a:prstDash val="solid"/>
                </a:ln>
                <a:solidFill>
                  <a:schemeClr val="accent6">
                    <a:lumMod val="50000"/>
                  </a:schemeClr>
                </a:solidFill>
              </a:rPr>
              <a:t>Amendments In Chapter V Of The Finance Act, 1994</a:t>
            </a: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a:t>
            </a:r>
            <a:r>
              <a:rPr lang="en-US" sz="2400" dirty="0" smtClean="0"/>
              <a:t>Section 5A(2)</a:t>
            </a:r>
          </a:p>
          <a:p>
            <a:pPr>
              <a:buFont typeface="Wingdings" pitchFamily="2" charset="2"/>
              <a:buChar char="Ø"/>
            </a:pPr>
            <a:r>
              <a:rPr lang="en-US" sz="2400" dirty="0" smtClean="0"/>
              <a:t> Section 15 A</a:t>
            </a:r>
          </a:p>
          <a:p>
            <a:pPr>
              <a:buFont typeface="Wingdings" pitchFamily="2" charset="2"/>
              <a:buChar char="Ø"/>
            </a:pPr>
            <a:r>
              <a:rPr lang="en-US" sz="2400" dirty="0" smtClean="0"/>
              <a:t> Section 15B</a:t>
            </a:r>
          </a:p>
          <a:p>
            <a:pPr>
              <a:buFont typeface="Wingdings" pitchFamily="2" charset="2"/>
              <a:buChar char="Ø"/>
            </a:pPr>
            <a:r>
              <a:rPr lang="en-US" sz="2400" dirty="0" smtClean="0"/>
              <a:t> </a:t>
            </a:r>
            <a:r>
              <a:rPr lang="en-US" sz="2800" u="sng" dirty="0" smtClean="0"/>
              <a:t>Section 35F:</a:t>
            </a:r>
            <a:r>
              <a:rPr lang="en-US" sz="2800" dirty="0" smtClean="0"/>
              <a:t>-</a:t>
            </a:r>
          </a:p>
          <a:p>
            <a:pPr algn="just">
              <a:buNone/>
            </a:pPr>
            <a:r>
              <a:rPr lang="en-US" sz="2800" dirty="0" smtClean="0"/>
              <a:t> 	</a:t>
            </a:r>
            <a:r>
              <a:rPr lang="en-US" sz="2400" dirty="0" smtClean="0"/>
              <a:t>Section 35F of the Central Excise Act has already been made applicable to Service Tax. This section is being substituted with a new section to prescribe a mandatory fixed pre-deposit of 7.5% of the duty demanded or penalty imposed or both for filing of appeal before the Commissioner(Appeal) or the Tribunal at the first stage, and 10% of the duty demanded or penalty imposed or both for filing second stage appeal before </a:t>
            </a:r>
            <a:endParaRPr lang="en-US" sz="2400"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solidFill>
                  <a:schemeClr val="accent6">
                    <a:lumMod val="50000"/>
                  </a:schemeClr>
                </a:solidFill>
              </a:rPr>
              <a:t/>
            </a:r>
            <a:br>
              <a:rPr lang="en-US" b="1" dirty="0" smtClean="0">
                <a:ln w="10541" cmpd="sng">
                  <a:solidFill>
                    <a:schemeClr val="accent1">
                      <a:shade val="88000"/>
                      <a:satMod val="110000"/>
                    </a:schemeClr>
                  </a:solidFill>
                  <a:prstDash val="solid"/>
                </a:ln>
                <a:solidFill>
                  <a:schemeClr val="accent6">
                    <a:lumMod val="50000"/>
                  </a:schemeClr>
                </a:solidFill>
              </a:rPr>
            </a:br>
            <a:r>
              <a:rPr lang="en-US" sz="3600" b="1" dirty="0" smtClean="0">
                <a:ln w="10541" cmpd="sng">
                  <a:solidFill>
                    <a:schemeClr val="accent1">
                      <a:shade val="88000"/>
                      <a:satMod val="110000"/>
                    </a:schemeClr>
                  </a:solidFill>
                  <a:prstDash val="solid"/>
                </a:ln>
                <a:solidFill>
                  <a:schemeClr val="accent6">
                    <a:lumMod val="50000"/>
                  </a:schemeClr>
                </a:solidFill>
              </a:rPr>
              <a:t>Amendments In Chapter V Of The Finance Act, 1994 </a:t>
            </a:r>
            <a:r>
              <a:rPr lang="en-US" b="1" dirty="0" smtClean="0">
                <a:solidFill>
                  <a:schemeClr val="accent6">
                    <a:lumMod val="50000"/>
                  </a:schemeClr>
                </a:solidFill>
              </a:rPr>
              <a:t/>
            </a:r>
            <a:br>
              <a:rPr lang="en-US" b="1" dirty="0" smtClean="0">
                <a:solidFill>
                  <a:schemeClr val="accent6">
                    <a:lumMod val="50000"/>
                  </a:schemeClr>
                </a:solidFill>
              </a:rPr>
            </a:br>
            <a:endParaRPr lang="en-US" dirty="0"/>
          </a:p>
        </p:txBody>
      </p:sp>
      <p:sp>
        <p:nvSpPr>
          <p:cNvPr id="3" name="Content Placeholder 2"/>
          <p:cNvSpPr>
            <a:spLocks noGrp="1"/>
          </p:cNvSpPr>
          <p:nvPr>
            <p:ph idx="1"/>
          </p:nvPr>
        </p:nvSpPr>
        <p:spPr/>
        <p:txBody>
          <a:bodyPr/>
          <a:lstStyle/>
          <a:p>
            <a:pPr algn="just">
              <a:buNone/>
            </a:pPr>
            <a:r>
              <a:rPr lang="en-US" sz="2400" dirty="0" smtClean="0"/>
              <a:t>	the Tribunal. The amount of pre-deposit payable would be subject to a ceiling of ₹ 10 </a:t>
            </a:r>
            <a:r>
              <a:rPr lang="en-US" sz="2400" dirty="0" err="1" smtClean="0"/>
              <a:t>Crore</a:t>
            </a:r>
            <a:r>
              <a:rPr lang="en-US" sz="2400" dirty="0" smtClean="0"/>
              <a:t>. All pending appeals/stay application would be governed by the statutory provisions prevailing at the time of filing such stay applications/appeals. This new provisions would, mutatis mutandis, apply to Service Tax.</a:t>
            </a:r>
          </a:p>
          <a:p>
            <a:pPr algn="just">
              <a:buNone/>
            </a:pPr>
            <a:r>
              <a:rPr lang="en-US" sz="2400" dirty="0" smtClean="0">
                <a:solidFill>
                  <a:srgbClr val="00B050"/>
                </a:solidFill>
              </a:rPr>
              <a:t>11) </a:t>
            </a:r>
            <a:r>
              <a:rPr lang="en-US" u="sng" dirty="0" smtClean="0">
                <a:solidFill>
                  <a:srgbClr val="00B050"/>
                </a:solidFill>
              </a:rPr>
              <a:t>Other Amendments</a:t>
            </a:r>
            <a:r>
              <a:rPr lang="en-US" sz="2400" dirty="0" smtClean="0">
                <a:solidFill>
                  <a:srgbClr val="00B050"/>
                </a:solidFill>
              </a:rPr>
              <a:t>:</a:t>
            </a:r>
          </a:p>
          <a:p>
            <a:pPr algn="just">
              <a:buFont typeface="Wingdings" pitchFamily="2" charset="2"/>
              <a:buChar char="Ø"/>
            </a:pPr>
            <a:r>
              <a:rPr lang="en-US" sz="2400" dirty="0" smtClean="0"/>
              <a:t> Section 73 is being amended to prescribe time limits for completion of adjudication as already exists in Central Excise. This time limit would need to be followed, as far as possible.</a:t>
            </a:r>
          </a:p>
          <a:p>
            <a:pPr>
              <a:buFont typeface="Wingdings" pitchFamily="2" charset="2"/>
              <a:buChar char="Ø"/>
            </a:pPr>
            <a:endParaRPr lang="en-US" sz="2400" dirty="0" smtClean="0"/>
          </a:p>
          <a:p>
            <a:pPr>
              <a:buNone/>
            </a:pPr>
            <a:endParaRPr lang="en-US" sz="2400" dirty="0" smtClean="0"/>
          </a:p>
          <a:p>
            <a:pPr>
              <a:buNone/>
            </a:pPr>
            <a:endParaRPr lang="en-US"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Other Amendments</a:t>
            </a:r>
            <a:endParaRPr lang="en-US" sz="3600" dirty="0">
              <a:solidFill>
                <a:schemeClr val="accent6">
                  <a:lumMod val="50000"/>
                </a:schemeClr>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sz="2400" dirty="0" smtClean="0"/>
              <a:t> Section 80 is being amended to exclude the reference of first proviso to section 78. This amendment, in effect, removes the power to waive the 50% penalty imposable in cases where service tax has not been levied, not paid or short levied or short paid on account of suppression of facts or willful misstatement but details of transactions are available in the specified record.</a:t>
            </a:r>
          </a:p>
          <a:p>
            <a:pPr>
              <a:buFont typeface="Wingdings" pitchFamily="2" charset="2"/>
              <a:buChar char="Ø"/>
            </a:pPr>
            <a:endParaRPr lang="en-US" dirty="0"/>
          </a:p>
        </p:txBody>
      </p:sp>
      <p:sp>
        <p:nvSpPr>
          <p:cNvPr id="4" name="Rounded Rectangle 3"/>
          <p:cNvSpPr/>
          <p:nvPr/>
        </p:nvSpPr>
        <p:spPr>
          <a:xfrm>
            <a:off x="60198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tx2">
                    <a:lumMod val="75000"/>
                  </a:schemeClr>
                </a:solidFill>
              </a:rPr>
              <a:t>THANK YOU</a:t>
            </a:r>
            <a:endParaRPr lang="en-US" sz="7200" dirty="0">
              <a:solidFill>
                <a:schemeClr val="tx2">
                  <a:lumMod val="75000"/>
                </a:schemeClr>
              </a:solidFill>
            </a:endParaRPr>
          </a:p>
        </p:txBody>
      </p:sp>
      <p:sp>
        <p:nvSpPr>
          <p:cNvPr id="3" name="Content Placeholder 2"/>
          <p:cNvSpPr>
            <a:spLocks noGrp="1"/>
          </p:cNvSpPr>
          <p:nvPr>
            <p:ph idx="1"/>
          </p:nvPr>
        </p:nvSpPr>
        <p:spPr/>
        <p:txBody>
          <a:bodyPr/>
          <a:lstStyle/>
          <a:p>
            <a:endParaRPr lang="en-US"/>
          </a:p>
        </p:txBody>
      </p:sp>
      <p:pic>
        <p:nvPicPr>
          <p:cNvPr id="2056" name="Picture 8" descr="C:\Users\raghav\AppData\Local\Microsoft\Windows\Temporary Internet Files\Content.IE5\IW1703C0\MP900387250[1].jpg"/>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1" algn="just">
              <a:buFont typeface="Wingdings" pitchFamily="2" charset="2"/>
              <a:buChar char="Ø"/>
            </a:pPr>
            <a:r>
              <a:rPr lang="en-US" dirty="0" smtClean="0"/>
              <a:t> </a:t>
            </a:r>
            <a:r>
              <a:rPr lang="en-US" sz="2200" dirty="0" smtClean="0"/>
              <a:t>Aerial Advertising</a:t>
            </a:r>
          </a:p>
          <a:p>
            <a:pPr lvl="1" algn="just">
              <a:buFont typeface="Wingdings" pitchFamily="2" charset="2"/>
              <a:buChar char="Ø"/>
            </a:pPr>
            <a:r>
              <a:rPr lang="en-US" sz="2200" dirty="0" smtClean="0"/>
              <a:t> Radio &amp; Television</a:t>
            </a:r>
          </a:p>
          <a:p>
            <a:pPr lvl="1" algn="just">
              <a:buNone/>
            </a:pPr>
            <a:endParaRPr lang="en-US" sz="2000" dirty="0" smtClean="0"/>
          </a:p>
          <a:p>
            <a:pPr algn="just">
              <a:buNone/>
            </a:pPr>
            <a:r>
              <a:rPr lang="en-US" sz="2400" dirty="0" smtClean="0"/>
              <a:t>     Sale of space for advertisements in print media, however, would continue to be in the negative list and hence remain excluded from service tax. Print media is being defined in service tax law for the purpose. This change will come into effect from a date to be notified later, after the Finance (No.2) Bill, 2014 receives the assent of the President.</a:t>
            </a:r>
          </a:p>
          <a:p>
            <a:pPr lvl="1">
              <a:buNone/>
            </a:pPr>
            <a:endParaRPr lang="en-US" sz="2000" dirty="0"/>
          </a:p>
        </p:txBody>
      </p:sp>
      <p:sp>
        <p:nvSpPr>
          <p:cNvPr id="4" name="Rounded Rectangle 3"/>
          <p:cNvSpPr/>
          <p:nvPr/>
        </p:nvSpPr>
        <p:spPr>
          <a:xfrm>
            <a:off x="6019800" y="5867400"/>
            <a:ext cx="2895600" cy="762000"/>
          </a:xfrm>
          <a:prstGeom prst="roundRect">
            <a:avLst>
              <a:gd name="adj" fmla="val 33810"/>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3600" b="1" dirty="0" smtClean="0">
                <a:ln w="10541" cmpd="sng">
                  <a:solidFill>
                    <a:schemeClr val="accent1">
                      <a:shade val="88000"/>
                      <a:satMod val="110000"/>
                    </a:schemeClr>
                  </a:solidFill>
                  <a:prstDash val="solid"/>
                </a:ln>
                <a:solidFill>
                  <a:schemeClr val="accent6">
                    <a:lumMod val="50000"/>
                  </a:schemeClr>
                </a:solidFill>
              </a:rPr>
              <a:t>HIGHLIGHT OF CHANGES IN SERVICE TAX</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algn="just">
              <a:buNone/>
            </a:pPr>
            <a:r>
              <a:rPr lang="en-US" sz="2400" b="1" dirty="0" smtClean="0">
                <a:solidFill>
                  <a:schemeClr val="accent2">
                    <a:lumMod val="75000"/>
                  </a:schemeClr>
                </a:solidFill>
              </a:rPr>
              <a:t>  </a:t>
            </a:r>
            <a:r>
              <a:rPr lang="en-US" sz="2400" b="1" dirty="0" smtClean="0"/>
              <a:t>II)</a:t>
            </a:r>
            <a:r>
              <a:rPr lang="en-US" sz="2400" b="1" dirty="0" smtClean="0">
                <a:solidFill>
                  <a:schemeClr val="accent2">
                    <a:lumMod val="75000"/>
                  </a:schemeClr>
                </a:solidFill>
              </a:rPr>
              <a:t> </a:t>
            </a:r>
            <a:r>
              <a:rPr lang="en-US" sz="2400" dirty="0" smtClean="0"/>
              <a:t>Service tax is proposed to be levied on services provided by radio taxis or radio cabs, whether or not air-conditioned [section 66D (o)(vi)]. The abatement presently available to rent-a-cab service would also be made available to radio taxi service, to bring them on par. A definition of radio taxi is being included in the exemption notification No.25/2012-ST as :</a:t>
            </a:r>
          </a:p>
          <a:p>
            <a:pPr algn="just">
              <a:buNone/>
            </a:pPr>
            <a:endParaRPr lang="en-US" sz="2000" dirty="0" smtClean="0"/>
          </a:p>
          <a:p>
            <a:pPr algn="just">
              <a:buNone/>
            </a:pPr>
            <a:r>
              <a:rPr lang="en-US" sz="2000" dirty="0" smtClean="0"/>
              <a:t>     </a:t>
            </a:r>
            <a:r>
              <a:rPr lang="en-US" sz="2000" i="1" dirty="0" smtClean="0"/>
              <a:t>“</a:t>
            </a:r>
            <a:r>
              <a:rPr lang="en-US" sz="2000" b="1" i="1" dirty="0" smtClean="0"/>
              <a:t>radio taxi</a:t>
            </a:r>
            <a:r>
              <a:rPr lang="en-US" sz="2000" i="1" dirty="0" smtClean="0"/>
              <a:t>” means a taxi including a radio cab, by whatever name called, which is in two-way radio communication with a central control office and is enabled for tracking using Global Positioning System (GPS) or General Packet Radio Service (GPRS);</a:t>
            </a:r>
          </a:p>
          <a:p>
            <a:pPr>
              <a:buNone/>
            </a:pPr>
            <a:endParaRPr lang="en-US" sz="2400" dirty="0" smtClean="0"/>
          </a:p>
          <a:p>
            <a:pPr lvl="1">
              <a:buNone/>
            </a:pPr>
            <a:r>
              <a:rPr lang="en-US" sz="2000" dirty="0" smtClean="0">
                <a:latin typeface="Rupakara" pitchFamily="34" charset="0"/>
              </a:rPr>
              <a:t> </a:t>
            </a:r>
          </a:p>
          <a:p>
            <a:pPr lvl="1">
              <a:buNone/>
            </a:pPr>
            <a:endParaRPr lang="en-US" sz="2000" dirty="0">
              <a:latin typeface="Rupakara" pitchFamily="34" charset="0"/>
            </a:endParaRPr>
          </a:p>
          <a:p>
            <a:pPr lvl="1"/>
            <a:endParaRPr lang="en-US" sz="2000" b="1" dirty="0" smtClean="0">
              <a:solidFill>
                <a:srgbClr val="00B050"/>
              </a:solidFill>
            </a:endParaRPr>
          </a:p>
          <a:p>
            <a:endParaRPr lang="en-US" sz="2400" dirty="0" smtClean="0"/>
          </a:p>
          <a:p>
            <a:endParaRPr lang="en-US" sz="2400" dirty="0"/>
          </a:p>
          <a:p>
            <a:endParaRPr lang="en-US" dirty="0"/>
          </a:p>
        </p:txBody>
      </p:sp>
      <p:sp>
        <p:nvSpPr>
          <p:cNvPr id="4" name="Rounded Rectangle 3"/>
          <p:cNvSpPr/>
          <p:nvPr/>
        </p:nvSpPr>
        <p:spPr>
          <a:xfrm>
            <a:off x="6096000" y="5943600"/>
            <a:ext cx="27432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dirty="0" smtClean="0">
                <a:ln w="0"/>
                <a:solidFill>
                  <a:schemeClr val="accent6">
                    <a:lumMod val="50000"/>
                  </a:schemeClr>
                </a:solidFill>
                <a:effectLst>
                  <a:reflection blurRad="12700" stA="50000" endPos="50000" dist="5000" dir="5400000" sy="-100000" rotWithShape="0"/>
                </a:effectLst>
              </a:rPr>
              <a:t>Major changes under mega</a:t>
            </a:r>
            <a:br>
              <a:rPr lang="en-US" sz="3600" b="1" cap="all" dirty="0" smtClean="0">
                <a:ln w="0"/>
                <a:solidFill>
                  <a:schemeClr val="accent6">
                    <a:lumMod val="50000"/>
                  </a:schemeClr>
                </a:solidFill>
                <a:effectLst>
                  <a:reflection blurRad="12700" stA="50000" endPos="50000" dist="5000" dir="5400000" sy="-100000" rotWithShape="0"/>
                </a:effectLst>
              </a:rPr>
            </a:br>
            <a:r>
              <a:rPr lang="en-US" sz="3600" b="1" cap="all" dirty="0" smtClean="0">
                <a:ln w="0"/>
                <a:solidFill>
                  <a:schemeClr val="accent6">
                    <a:lumMod val="50000"/>
                  </a:schemeClr>
                </a:solidFill>
                <a:effectLst>
                  <a:reflection blurRad="12700" stA="50000" endPos="50000" dist="5000" dir="5400000" sy="-100000" rotWithShape="0"/>
                </a:effectLst>
              </a:rPr>
              <a:t> exemption notification                  </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sz="3600" dirty="0"/>
          </a:p>
        </p:txBody>
      </p:sp>
      <p:sp>
        <p:nvSpPr>
          <p:cNvPr id="3" name="Content Placeholder 2"/>
          <p:cNvSpPr>
            <a:spLocks noGrp="1"/>
          </p:cNvSpPr>
          <p:nvPr>
            <p:ph idx="1"/>
          </p:nvPr>
        </p:nvSpPr>
        <p:spPr/>
        <p:txBody>
          <a:bodyPr>
            <a:normAutofit fontScale="40000" lnSpcReduction="20000"/>
          </a:bodyPr>
          <a:lstStyle/>
          <a:p>
            <a:pPr algn="just">
              <a:buNone/>
            </a:pPr>
            <a:r>
              <a:rPr lang="en-US" sz="6000" b="1" dirty="0" smtClean="0">
                <a:solidFill>
                  <a:srgbClr val="00B050"/>
                </a:solidFill>
              </a:rPr>
              <a:t>2) </a:t>
            </a:r>
            <a:r>
              <a:rPr lang="en-US" sz="5100" b="1" dirty="0" smtClean="0">
                <a:solidFill>
                  <a:srgbClr val="00B050"/>
                </a:solidFill>
              </a:rPr>
              <a:t> </a:t>
            </a:r>
            <a:r>
              <a:rPr lang="en-US" sz="7000" b="1" u="sng" dirty="0" smtClean="0">
                <a:solidFill>
                  <a:srgbClr val="00B050"/>
                </a:solidFill>
              </a:rPr>
              <a:t>Exemptions being withdrawn </a:t>
            </a:r>
            <a:r>
              <a:rPr lang="en-US" sz="5000" b="1" dirty="0" smtClean="0">
                <a:solidFill>
                  <a:schemeClr val="accent6">
                    <a:lumMod val="75000"/>
                  </a:schemeClr>
                </a:solidFill>
              </a:rPr>
              <a:t>[Notification 25/2012-ST]:</a:t>
            </a:r>
          </a:p>
          <a:p>
            <a:pPr marL="514350" indent="-514350" algn="just">
              <a:buAutoNum type="romanLcParenR"/>
            </a:pPr>
            <a:endParaRPr lang="en-US" sz="2600" dirty="0" smtClean="0"/>
          </a:p>
          <a:p>
            <a:pPr marL="514350" indent="-514350" algn="just">
              <a:buNone/>
            </a:pPr>
            <a:r>
              <a:rPr lang="en-US" sz="5500" dirty="0" err="1" smtClean="0"/>
              <a:t>i</a:t>
            </a:r>
            <a:r>
              <a:rPr lang="en-US" sz="5500" dirty="0" smtClean="0"/>
              <a:t>)	</a:t>
            </a:r>
            <a:r>
              <a:rPr lang="en-US" sz="6000" dirty="0" smtClean="0"/>
              <a:t>Any service provided for transport of passenger by air-conditioned contract carriage including which are used for point to point travel, will attract service tax, with immediate effect.  Service tax will be charged at an abated value of 40% of the amount charged from service receiver; therefore, effective tax will be 4.944%. Services by non-air conditioned contract carriages for purposes other than tourism, conducted tour, charter or hire continue to be exempted.</a:t>
            </a:r>
          </a:p>
          <a:p>
            <a:pPr marL="514350" indent="-514350" algn="just">
              <a:buNone/>
            </a:pPr>
            <a:endParaRPr lang="en-US" sz="6000" dirty="0" smtClean="0"/>
          </a:p>
          <a:p>
            <a:pPr marL="514350" indent="-514350" algn="just">
              <a:buNone/>
            </a:pPr>
            <a:r>
              <a:rPr lang="en-US" sz="6000" dirty="0" smtClean="0"/>
              <a:t>ii) 	Technical testing or analysis of newly developed drugs, including vaccines and herbal remedies on human</a:t>
            </a:r>
            <a:endParaRPr lang="en-US" sz="2800" dirty="0" smtClean="0"/>
          </a:p>
          <a:p>
            <a:pPr>
              <a:buNone/>
            </a:pPr>
            <a:endParaRPr lang="en-US" sz="2400" b="1" dirty="0" smtClean="0">
              <a:solidFill>
                <a:srgbClr val="00B050"/>
              </a:solidFill>
            </a:endParaRPr>
          </a:p>
          <a:p>
            <a:pPr>
              <a:buNone/>
            </a:pPr>
            <a:r>
              <a:rPr lang="en-US" dirty="0"/>
              <a:t>	</a:t>
            </a:r>
          </a:p>
        </p:txBody>
      </p:sp>
      <p:sp>
        <p:nvSpPr>
          <p:cNvPr id="4" name="Rounded Rectangle 3"/>
          <p:cNvSpPr/>
          <p:nvPr/>
        </p:nvSpPr>
        <p:spPr>
          <a:xfrm>
            <a:off x="6172200" y="5943600"/>
            <a:ext cx="2743200" cy="7620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ln w="0"/>
                <a:solidFill>
                  <a:schemeClr val="accent6">
                    <a:lumMod val="50000"/>
                  </a:schemeClr>
                </a:solidFill>
                <a:effectLst>
                  <a:reflection blurRad="12700" stA="50000" endPos="50000" dist="5000" dir="5400000" sy="-100000" rotWithShape="0"/>
                </a:effectLst>
              </a:rPr>
              <a:t>Major changes under mega</a:t>
            </a:r>
            <a:br>
              <a:rPr lang="en-US" sz="3600" b="1" cap="all" dirty="0" smtClean="0">
                <a:ln w="0"/>
                <a:solidFill>
                  <a:schemeClr val="accent6">
                    <a:lumMod val="50000"/>
                  </a:schemeClr>
                </a:solidFill>
                <a:effectLst>
                  <a:reflection blurRad="12700" stA="50000" endPos="50000" dist="5000" dir="5400000" sy="-100000" rotWithShape="0"/>
                </a:effectLst>
              </a:rPr>
            </a:br>
            <a:r>
              <a:rPr lang="en-US" sz="3600" b="1" cap="all" dirty="0" smtClean="0">
                <a:ln w="0"/>
                <a:solidFill>
                  <a:schemeClr val="accent6">
                    <a:lumMod val="50000"/>
                  </a:schemeClr>
                </a:solidFill>
                <a:effectLst>
                  <a:reflection blurRad="12700" stA="50000" endPos="50000" dist="5000" dir="5400000" sy="-100000" rotWithShape="0"/>
                </a:effectLst>
              </a:rPr>
              <a:t> exemption notification</a:t>
            </a:r>
            <a:endParaRPr lang="en-US" sz="3600" dirty="0">
              <a:solidFill>
                <a:schemeClr val="accent6">
                  <a:lumMod val="50000"/>
                </a:schemeClr>
              </a:solidFill>
            </a:endParaRPr>
          </a:p>
        </p:txBody>
      </p:sp>
      <p:sp>
        <p:nvSpPr>
          <p:cNvPr id="3" name="Content Placeholder 2"/>
          <p:cNvSpPr>
            <a:spLocks noGrp="1"/>
          </p:cNvSpPr>
          <p:nvPr>
            <p:ph idx="1"/>
          </p:nvPr>
        </p:nvSpPr>
        <p:spPr>
          <a:xfrm>
            <a:off x="609600" y="1295400"/>
            <a:ext cx="8229600" cy="4800600"/>
          </a:xfrm>
        </p:spPr>
        <p:txBody>
          <a:bodyPr>
            <a:normAutofit/>
          </a:bodyPr>
          <a:lstStyle/>
          <a:p>
            <a:pPr algn="just">
              <a:buNone/>
            </a:pPr>
            <a:r>
              <a:rPr lang="en-US" sz="2400" dirty="0" smtClean="0"/>
              <a:t>     participants by a clinical research organization approved to conduct clinical trials by the Drug Controller General of India [Sl.No.7] is being withdrawn.</a:t>
            </a:r>
          </a:p>
          <a:p>
            <a:pPr algn="just">
              <a:buNone/>
            </a:pPr>
            <a:endParaRPr lang="en-US" sz="2400" dirty="0" smtClean="0"/>
          </a:p>
          <a:p>
            <a:pPr algn="just">
              <a:buNone/>
            </a:pPr>
            <a:r>
              <a:rPr lang="en-US" sz="2400" dirty="0" smtClean="0"/>
              <a:t>iii) Exemption available to services provided by way of renting of immovable property to educational institutions stands withdrawn, with immediate effect.</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a:p>
          <a:p>
            <a:pPr lvl="1"/>
            <a:endParaRPr lang="en-US" b="1" dirty="0">
              <a:solidFill>
                <a:srgbClr val="00B050"/>
              </a:solidFill>
            </a:endParaRPr>
          </a:p>
        </p:txBody>
      </p:sp>
      <p:sp>
        <p:nvSpPr>
          <p:cNvPr id="4" name="Rounded Rectangle 3"/>
          <p:cNvSpPr/>
          <p:nvPr/>
        </p:nvSpPr>
        <p:spPr>
          <a:xfrm>
            <a:off x="6096000" y="60198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ln w="0"/>
                <a:solidFill>
                  <a:schemeClr val="accent6">
                    <a:lumMod val="50000"/>
                  </a:schemeClr>
                </a:solidFill>
                <a:effectLst>
                  <a:reflection blurRad="12700" stA="50000" endPos="50000" dist="5000" dir="5400000" sy="-100000" rotWithShape="0"/>
                </a:effectLst>
              </a:rPr>
              <a:t>Major changes under mega</a:t>
            </a:r>
            <a:br>
              <a:rPr lang="en-US" sz="3600" b="1" cap="all" dirty="0" smtClean="0">
                <a:ln w="0"/>
                <a:solidFill>
                  <a:schemeClr val="accent6">
                    <a:lumMod val="50000"/>
                  </a:schemeClr>
                </a:solidFill>
                <a:effectLst>
                  <a:reflection blurRad="12700" stA="50000" endPos="50000" dist="5000" dir="5400000" sy="-100000" rotWithShape="0"/>
                </a:effectLst>
              </a:rPr>
            </a:br>
            <a:r>
              <a:rPr lang="en-US" sz="3600" b="1" cap="all" dirty="0" smtClean="0">
                <a:ln w="0"/>
                <a:solidFill>
                  <a:schemeClr val="accent6">
                    <a:lumMod val="50000"/>
                  </a:schemeClr>
                </a:solidFill>
                <a:effectLst>
                  <a:reflection blurRad="12700" stA="50000" endPos="50000" dist="5000" dir="5400000" sy="-100000" rotWithShape="0"/>
                </a:effectLst>
              </a:rPr>
              <a:t> exemption notification</a:t>
            </a:r>
            <a:endParaRPr lang="en-US" sz="3600" dirty="0">
              <a:solidFill>
                <a:schemeClr val="accent6">
                  <a:lumMod val="50000"/>
                </a:schemeClr>
              </a:solidFill>
            </a:endParaRPr>
          </a:p>
        </p:txBody>
      </p:sp>
      <p:sp>
        <p:nvSpPr>
          <p:cNvPr id="3" name="Content Placeholder 2"/>
          <p:cNvSpPr>
            <a:spLocks noGrp="1"/>
          </p:cNvSpPr>
          <p:nvPr>
            <p:ph idx="1"/>
          </p:nvPr>
        </p:nvSpPr>
        <p:spPr>
          <a:xfrm>
            <a:off x="228600" y="1600200"/>
            <a:ext cx="8763000" cy="4953000"/>
          </a:xfrm>
        </p:spPr>
        <p:txBody>
          <a:bodyPr>
            <a:normAutofit fontScale="47500" lnSpcReduction="20000"/>
          </a:bodyPr>
          <a:lstStyle/>
          <a:p>
            <a:pPr algn="just">
              <a:buNone/>
            </a:pPr>
            <a:r>
              <a:rPr lang="en-US" sz="3800" b="1" dirty="0" smtClean="0">
                <a:solidFill>
                  <a:srgbClr val="00B050"/>
                </a:solidFill>
              </a:rPr>
              <a:t> </a:t>
            </a:r>
            <a:r>
              <a:rPr lang="en-US" sz="5900" b="1" dirty="0" smtClean="0">
                <a:solidFill>
                  <a:srgbClr val="00B050"/>
                </a:solidFill>
              </a:rPr>
              <a:t>3) </a:t>
            </a:r>
            <a:r>
              <a:rPr lang="en-US" sz="7000" b="1" u="sng" dirty="0" smtClean="0">
                <a:solidFill>
                  <a:srgbClr val="00B050"/>
                </a:solidFill>
              </a:rPr>
              <a:t>Exemptions now includes :-  (Social Sector)</a:t>
            </a:r>
            <a:r>
              <a:rPr lang="en-US" sz="7000" dirty="0" smtClean="0"/>
              <a:t>.</a:t>
            </a:r>
          </a:p>
          <a:p>
            <a:pPr marL="514350" indent="-514350" algn="just">
              <a:buFont typeface="Wingdings" pitchFamily="2" charset="2"/>
              <a:buChar char="Ø"/>
            </a:pPr>
            <a:endParaRPr lang="en-US" dirty="0" smtClean="0"/>
          </a:p>
          <a:p>
            <a:pPr marL="514350" indent="-514350" algn="just">
              <a:buFont typeface="Wingdings" pitchFamily="2" charset="2"/>
              <a:buChar char="Ø"/>
            </a:pPr>
            <a:r>
              <a:rPr lang="en-US" sz="4200" dirty="0" smtClean="0"/>
              <a:t> Service tax exempted on loading, unloading, storage, warehousing and transportation of cotton, whether ginned or baled.</a:t>
            </a:r>
          </a:p>
          <a:p>
            <a:pPr marL="514350" indent="-514350" algn="just">
              <a:buFont typeface="Wingdings" pitchFamily="2" charset="2"/>
              <a:buChar char="Ø"/>
            </a:pPr>
            <a:endParaRPr lang="en-US" sz="4200" dirty="0" smtClean="0"/>
          </a:p>
          <a:p>
            <a:pPr marL="514350" indent="-514350" algn="just">
              <a:buFont typeface="Wingdings" pitchFamily="2" charset="2"/>
              <a:buChar char="Ø"/>
            </a:pPr>
            <a:r>
              <a:rPr lang="en-US" sz="4200" dirty="0" smtClean="0"/>
              <a:t> Goods transport services for transport of organic manure by vessel, rail or road.</a:t>
            </a:r>
          </a:p>
          <a:p>
            <a:pPr marL="514350" indent="-514350" algn="just">
              <a:buFont typeface="Wingdings" pitchFamily="2" charset="2"/>
              <a:buChar char="Ø"/>
            </a:pPr>
            <a:endParaRPr lang="en-US" sz="4200" dirty="0" smtClean="0"/>
          </a:p>
          <a:p>
            <a:pPr marL="514350" indent="-514350" algn="just">
              <a:buFont typeface="Wingdings" pitchFamily="2" charset="2"/>
              <a:buChar char="Ø"/>
            </a:pPr>
            <a:r>
              <a:rPr lang="en-US" sz="4200" dirty="0" smtClean="0"/>
              <a:t> Service provided by life insurance business under all life micro-insurance schemes approved by the Insurance Regulatory Development Authority, where sum assured does not exceed INR Insurance Regulatory Development Authority, where sum assured does not exceed INR 50,000/-</a:t>
            </a:r>
          </a:p>
          <a:p>
            <a:pPr marL="514350" indent="-514350" algn="just">
              <a:buNone/>
            </a:pPr>
            <a:endParaRPr lang="en-US" sz="4200" dirty="0" smtClean="0"/>
          </a:p>
          <a:p>
            <a:pPr marL="514350" indent="-514350" algn="just">
              <a:buFont typeface="Wingdings" pitchFamily="2" charset="2"/>
              <a:buChar char="Ø"/>
            </a:pPr>
            <a:r>
              <a:rPr lang="en-US" sz="4200" dirty="0" smtClean="0"/>
              <a:t> Service provided by Employees‟ State Insurance Corporation (ESIC) during the period prior to 1.7.2012 is proposed to be exempted from service tax. </a:t>
            </a:r>
          </a:p>
          <a:p>
            <a:pPr marL="514350" indent="-514350">
              <a:buAutoNum type="romanLcParenR"/>
            </a:pPr>
            <a:endParaRPr lang="en-US" sz="2400" dirty="0" smtClean="0"/>
          </a:p>
          <a:p>
            <a:pPr>
              <a:buNone/>
            </a:pPr>
            <a:endParaRPr lang="en-US" sz="2400" dirty="0" smtClean="0"/>
          </a:p>
          <a:p>
            <a:pPr>
              <a:buNone/>
            </a:pPr>
            <a:r>
              <a:rPr lang="en-US" sz="2400" b="1" u="sng" dirty="0" smtClean="0">
                <a:solidFill>
                  <a:srgbClr val="00B050"/>
                </a:solidFill>
              </a:rPr>
              <a:t> </a:t>
            </a:r>
            <a:endParaRPr lang="en-US" sz="2400" u="sng" dirty="0"/>
          </a:p>
        </p:txBody>
      </p:sp>
      <p:sp>
        <p:nvSpPr>
          <p:cNvPr id="4" name="Rounded Rectangle 3"/>
          <p:cNvSpPr/>
          <p:nvPr/>
        </p:nvSpPr>
        <p:spPr>
          <a:xfrm>
            <a:off x="6096000" y="6019800"/>
            <a:ext cx="27432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ln w="0"/>
                <a:solidFill>
                  <a:schemeClr val="accent6">
                    <a:lumMod val="50000"/>
                  </a:schemeClr>
                </a:solidFill>
                <a:effectLst>
                  <a:reflection blurRad="12700" stA="50000" endPos="50000" dist="5000" dir="5400000" sy="-100000" rotWithShape="0"/>
                </a:effectLst>
              </a:rPr>
              <a:t>Major changes under mega</a:t>
            </a:r>
            <a:br>
              <a:rPr lang="en-US" sz="3600" b="1" cap="all" dirty="0" smtClean="0">
                <a:ln w="0"/>
                <a:solidFill>
                  <a:schemeClr val="accent6">
                    <a:lumMod val="50000"/>
                  </a:schemeClr>
                </a:solidFill>
                <a:effectLst>
                  <a:reflection blurRad="12700" stA="50000" endPos="50000" dist="5000" dir="5400000" sy="-100000" rotWithShape="0"/>
                </a:effectLst>
              </a:rPr>
            </a:br>
            <a:r>
              <a:rPr lang="en-US" sz="3600" b="1" cap="all" dirty="0" smtClean="0">
                <a:ln w="0"/>
                <a:solidFill>
                  <a:schemeClr val="accent6">
                    <a:lumMod val="50000"/>
                  </a:schemeClr>
                </a:solidFill>
                <a:effectLst>
                  <a:reflection blurRad="12700" stA="50000" endPos="50000" dist="5000" dir="5400000" sy="-100000" rotWithShape="0"/>
                </a:effectLst>
              </a:rPr>
              <a:t> exemption notification</a:t>
            </a:r>
            <a:endParaRPr lang="en-US" sz="3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algn="just">
              <a:buNone/>
            </a:pPr>
            <a:r>
              <a:rPr lang="en-US" sz="2800" u="sng" dirty="0" smtClean="0">
                <a:solidFill>
                  <a:srgbClr val="00B050"/>
                </a:solidFill>
              </a:rPr>
              <a:t>Technical exemptions</a:t>
            </a:r>
            <a:r>
              <a:rPr lang="en-US" sz="2800" dirty="0" smtClean="0"/>
              <a:t>: </a:t>
            </a:r>
            <a:r>
              <a:rPr lang="en-US" sz="2800" dirty="0" smtClean="0">
                <a:solidFill>
                  <a:schemeClr val="accent6">
                    <a:lumMod val="50000"/>
                  </a:schemeClr>
                </a:solidFill>
              </a:rPr>
              <a:t>[changes to have immediate effect]</a:t>
            </a:r>
          </a:p>
          <a:p>
            <a:pPr algn="just">
              <a:buFont typeface="Wingdings" pitchFamily="2" charset="2"/>
              <a:buChar char="Ø"/>
            </a:pPr>
            <a:r>
              <a:rPr lang="en-US" sz="2400" dirty="0" smtClean="0">
                <a:solidFill>
                  <a:schemeClr val="accent6">
                    <a:lumMod val="50000"/>
                  </a:schemeClr>
                </a:solidFill>
              </a:rPr>
              <a:t> </a:t>
            </a:r>
            <a:r>
              <a:rPr lang="en-US" sz="2400" dirty="0" smtClean="0"/>
              <a:t>Specialized financial services received by RBI from outside India, in the course of management of foreign exchange reserves, e.g. external asset management, custodial services, securities lending services, are being exempted [new entry at Sl. No. 41 of 25/2012-ST].</a:t>
            </a:r>
          </a:p>
          <a:p>
            <a:pPr algn="just">
              <a:buFont typeface="Wingdings" pitchFamily="2" charset="2"/>
              <a:buChar char="Ø"/>
            </a:pPr>
            <a:r>
              <a:rPr lang="en-US" sz="2400" dirty="0" smtClean="0"/>
              <a:t> Services provided by the Indian tour operators to foreign tourists in relation to tours wholly conducted outside India are being exempted.</a:t>
            </a:r>
          </a:p>
          <a:p>
            <a:pPr>
              <a:buFont typeface="Wingdings" pitchFamily="2" charset="2"/>
              <a:buChar char="Ø"/>
            </a:pPr>
            <a:endParaRPr lang="en-US" sz="2400" dirty="0" smtClean="0">
              <a:solidFill>
                <a:schemeClr val="accent6">
                  <a:lumMod val="50000"/>
                </a:schemeClr>
              </a:solidFill>
            </a:endParaRPr>
          </a:p>
          <a:p>
            <a:pPr>
              <a:buFont typeface="Wingdings" pitchFamily="2" charset="2"/>
              <a:buChar char="Ø"/>
            </a:pPr>
            <a:endParaRPr lang="en-US" sz="2400" dirty="0">
              <a:solidFill>
                <a:schemeClr val="accent6">
                  <a:lumMod val="50000"/>
                </a:schemeClr>
              </a:solidFill>
            </a:endParaRPr>
          </a:p>
        </p:txBody>
      </p:sp>
      <p:sp>
        <p:nvSpPr>
          <p:cNvPr id="4" name="Rounded Rectangle 3"/>
          <p:cNvSpPr/>
          <p:nvPr/>
        </p:nvSpPr>
        <p:spPr>
          <a:xfrm>
            <a:off x="6019800" y="58674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000" b="1" dirty="0" smtClean="0">
                <a:ln w="10541" cmpd="sng">
                  <a:solidFill>
                    <a:schemeClr val="accent1">
                      <a:shade val="88000"/>
                      <a:satMod val="110000"/>
                    </a:schemeClr>
                  </a:solidFill>
                  <a:prstDash val="solid"/>
                </a:ln>
                <a:solidFill>
                  <a:schemeClr val="accent6">
                    <a:lumMod val="50000"/>
                  </a:schemeClr>
                </a:solidFill>
              </a:rPr>
              <a:t>HIGHLIGHT OF CHANGES IN SERVICE TAX</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US" sz="4000" dirty="0"/>
          </a:p>
        </p:txBody>
      </p:sp>
      <p:sp>
        <p:nvSpPr>
          <p:cNvPr id="3" name="Content Placeholder 2"/>
          <p:cNvSpPr>
            <a:spLocks noGrp="1"/>
          </p:cNvSpPr>
          <p:nvPr>
            <p:ph idx="1"/>
          </p:nvPr>
        </p:nvSpPr>
        <p:spPr>
          <a:xfrm>
            <a:off x="152400" y="1600200"/>
            <a:ext cx="8763000" cy="5105400"/>
          </a:xfrm>
        </p:spPr>
        <p:txBody>
          <a:bodyPr/>
          <a:lstStyle/>
          <a:p>
            <a:pPr algn="just">
              <a:buNone/>
            </a:pPr>
            <a:r>
              <a:rPr lang="en-US" sz="2400" b="1" dirty="0" smtClean="0">
                <a:solidFill>
                  <a:srgbClr val="00B050"/>
                </a:solidFill>
              </a:rPr>
              <a:t>4</a:t>
            </a:r>
            <a:r>
              <a:rPr lang="en-US" sz="2800" b="1" dirty="0" smtClean="0">
                <a:solidFill>
                  <a:srgbClr val="00B050"/>
                </a:solidFill>
              </a:rPr>
              <a:t>)</a:t>
            </a:r>
            <a:r>
              <a:rPr lang="en-US" sz="2800" b="1" u="sng" dirty="0" smtClean="0">
                <a:solidFill>
                  <a:srgbClr val="00B050"/>
                </a:solidFill>
              </a:rPr>
              <a:t> Measures for compliance enhancement:</a:t>
            </a:r>
          </a:p>
          <a:p>
            <a:pPr algn="just">
              <a:buNone/>
            </a:pPr>
            <a:r>
              <a:rPr lang="en-US" sz="2800" dirty="0" smtClean="0"/>
              <a:t>     </a:t>
            </a:r>
          </a:p>
          <a:p>
            <a:pPr algn="just">
              <a:buNone/>
            </a:pPr>
            <a:r>
              <a:rPr lang="en-US" sz="2400" dirty="0" err="1" smtClean="0"/>
              <a:t>i</a:t>
            </a:r>
            <a:r>
              <a:rPr lang="en-US" sz="2400" dirty="0" smtClean="0"/>
              <a:t>)	</a:t>
            </a:r>
            <a:r>
              <a:rPr lang="en-US" sz="2400" u="sng" dirty="0" smtClean="0"/>
              <a:t>Variable rates of Interest </a:t>
            </a:r>
            <a:r>
              <a:rPr lang="en-US" sz="2400" dirty="0" smtClean="0"/>
              <a:t>[</a:t>
            </a:r>
            <a:r>
              <a:rPr lang="en-US" sz="2400" b="1" dirty="0" smtClean="0">
                <a:solidFill>
                  <a:schemeClr val="accent6">
                    <a:lumMod val="50000"/>
                  </a:schemeClr>
                </a:solidFill>
              </a:rPr>
              <a:t>Come into Force From 01.10.2014]</a:t>
            </a:r>
          </a:p>
          <a:p>
            <a:pPr algn="just">
              <a:buNone/>
            </a:pPr>
            <a:r>
              <a:rPr lang="en-US" sz="2000" dirty="0" smtClean="0"/>
              <a:t>	</a:t>
            </a:r>
          </a:p>
          <a:p>
            <a:pPr algn="just">
              <a:buNone/>
            </a:pPr>
            <a:r>
              <a:rPr lang="en-US" sz="2000" dirty="0" smtClean="0"/>
              <a:t>	</a:t>
            </a:r>
            <a:r>
              <a:rPr lang="en-US" sz="2400" dirty="0" smtClean="0"/>
              <a:t>To encourage prompt payment of service tax, it is being proposed to introduce interest rates which would vary on the extent of delay </a:t>
            </a:r>
            <a:r>
              <a:rPr lang="en-US" sz="2400" b="1" dirty="0" smtClean="0"/>
              <a:t>[Notification No.12/2014-ST]. </a:t>
            </a:r>
            <a:r>
              <a:rPr lang="en-US" sz="2400" dirty="0" smtClean="0"/>
              <a:t>Simple interest rates per annum payable on delayed payments under section 75, are prescribed as follows:</a:t>
            </a:r>
          </a:p>
          <a:p>
            <a:pPr>
              <a:buNone/>
            </a:pPr>
            <a:r>
              <a:rPr lang="en-US" sz="2000" dirty="0" smtClean="0"/>
              <a:t>                               </a:t>
            </a:r>
          </a:p>
          <a:p>
            <a:pPr>
              <a:buNone/>
            </a:pPr>
            <a:endParaRPr lang="en-US" sz="2000" dirty="0" smtClean="0"/>
          </a:p>
          <a:p>
            <a:pPr>
              <a:buNone/>
            </a:pPr>
            <a:endParaRPr lang="en-US" sz="2000" dirty="0" smtClean="0"/>
          </a:p>
          <a:p>
            <a:pPr>
              <a:buNone/>
            </a:pPr>
            <a:endParaRPr lang="en-US" sz="2400" b="1" u="sng" dirty="0">
              <a:solidFill>
                <a:srgbClr val="00B050"/>
              </a:solidFill>
            </a:endParaRPr>
          </a:p>
        </p:txBody>
      </p:sp>
      <p:sp>
        <p:nvSpPr>
          <p:cNvPr id="4" name="Rounded Rectangle 3"/>
          <p:cNvSpPr/>
          <p:nvPr/>
        </p:nvSpPr>
        <p:spPr>
          <a:xfrm>
            <a:off x="6019800" y="5867400"/>
            <a:ext cx="2819400" cy="685800"/>
          </a:xfrm>
          <a:prstGeom prst="round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t">
            <a:noAutofit/>
          </a:bodyPr>
          <a:lstStyle/>
          <a:p>
            <a:r>
              <a:rPr lang="en-US" sz="1600" dirty="0" smtClean="0">
                <a:latin typeface="Arial Unicode MS" pitchFamily="34" charset="-128"/>
                <a:ea typeface="Arial Unicode MS" pitchFamily="34" charset="-128"/>
                <a:cs typeface="Arial Unicode MS" pitchFamily="34" charset="-128"/>
              </a:rPr>
              <a:t>Sanjeev Kavish &amp;</a:t>
            </a:r>
            <a:r>
              <a:rPr lang="en-IN" sz="1600" dirty="0" smtClean="0">
                <a:latin typeface="Arial Unicode MS" pitchFamily="34" charset="-128"/>
                <a:ea typeface="Arial Unicode MS" pitchFamily="34" charset="-128"/>
                <a:cs typeface="Arial Unicode MS" pitchFamily="34" charset="-128"/>
              </a:rPr>
              <a:t> Associates</a:t>
            </a:r>
          </a:p>
          <a:p>
            <a:pPr algn="ctr"/>
            <a:r>
              <a:rPr lang="en-US" sz="1600" dirty="0" smtClean="0">
                <a:latin typeface="Arial Unicode MS" pitchFamily="34" charset="-128"/>
                <a:ea typeface="Arial Unicode MS" pitchFamily="34" charset="-128"/>
                <a:cs typeface="Arial Unicode MS" pitchFamily="34" charset="-128"/>
              </a:rPr>
              <a:t>Chartered Accountants</a:t>
            </a:r>
            <a:endParaRPr lang="en-IN"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1192</TotalTime>
  <Words>1826</Words>
  <Application>Microsoft Office PowerPoint</Application>
  <PresentationFormat>On-screen Show (4:3)</PresentationFormat>
  <Paragraphs>230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Budget -2014 Highlights of Service Tax</vt:lpstr>
      <vt:lpstr> HIGHLIGHT OF CHANGES IN SERVICE TAX</vt:lpstr>
      <vt:lpstr>HIGHLIGHT OF CHANGES IN SERVICE TAX</vt:lpstr>
      <vt:lpstr> HIGHLIGHT OF CHANGES IN SERVICE TAX</vt:lpstr>
      <vt:lpstr> Major changes under mega  exemption notification                   </vt:lpstr>
      <vt:lpstr>Major changes under mega  exemption notification</vt:lpstr>
      <vt:lpstr>Major changes under mega  exemption notification</vt:lpstr>
      <vt:lpstr>Major changes under mega  exemption notification</vt:lpstr>
      <vt:lpstr> HIGHLIGHT OF CHANGES IN SERVICE TAX </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HIGHLIGHT OF CHANGES IN SERVICE TAX</vt:lpstr>
      <vt:lpstr> Amendments In Chapter V Of The Finance Act, 1994 </vt:lpstr>
      <vt:lpstr>Amendments In Chapter V Of The Finance Act, 1994</vt:lpstr>
      <vt:lpstr> Amendments In Chapter V Of The Finance Act, 1994  </vt:lpstr>
      <vt:lpstr>Other Amendments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2013-Changes in Service Tax</dc:title>
  <dc:creator>jyoti rathi</dc:creator>
  <cp:lastModifiedBy>CA. Sanjeev Singhal</cp:lastModifiedBy>
  <cp:revision>205</cp:revision>
  <dcterms:created xsi:type="dcterms:W3CDTF">2006-08-16T00:00:00Z</dcterms:created>
  <dcterms:modified xsi:type="dcterms:W3CDTF">2014-07-13T06:40:05Z</dcterms:modified>
</cp:coreProperties>
</file>